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alias w:val="Locked Cover Graphics"/>
        <w:tag w:val="Locked Cover Graphics"/>
        <w:id w:val="1773671706"/>
        <w:lock w:val="sdtContentLocked"/>
        <w:placeholder>
          <w:docPart w:val="271BB81C28654F50B0FA8DB5311498E4"/>
        </w:placeholder>
      </w:sdtPr>
      <w:sdtContent>
        <w:p w14:paraId="5961F836" w14:textId="77777777" w:rsidR="007B7533" w:rsidRDefault="007B7533">
          <w:r w:rsidRPr="004516B8">
            <w:rPr>
              <w:noProof/>
            </w:rPr>
            <mc:AlternateContent>
              <mc:Choice Requires="wpg">
                <w:drawing>
                  <wp:anchor distT="0" distB="0" distL="114300" distR="114300" simplePos="0" relativeHeight="251658240" behindDoc="1" locked="1" layoutInCell="1" allowOverlap="1" wp14:anchorId="5D74AC2E" wp14:editId="5FFE523A">
                    <wp:simplePos x="0" y="0"/>
                    <wp:positionH relativeFrom="page">
                      <wp:posOffset>0</wp:posOffset>
                    </wp:positionH>
                    <wp:positionV relativeFrom="page">
                      <wp:posOffset>0</wp:posOffset>
                    </wp:positionV>
                    <wp:extent cx="7560000" cy="2664000"/>
                    <wp:effectExtent l="0" t="0" r="3175" b="3175"/>
                    <wp:wrapNone/>
                    <wp:docPr id="15" name="BackgroundGraphics">
                      <a:extLst xmlns:a="http://schemas.openxmlformats.org/drawingml/2006/main">
                        <a:ext uri="{FF2B5EF4-FFF2-40B4-BE49-F238E27FC236}">
                          <a16:creationId xmlns:a16="http://schemas.microsoft.com/office/drawing/2014/main" id="{C23ADB83-BC41-4D35-8FDE-A80A1114F96D}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Group">
                        <wpg:wgp>
                          <wpg:cNvGrpSpPr/>
                          <wpg:grpSpPr>
                            <a:xfrm>
                              <a:off x="0" y="0"/>
                              <a:ext cx="7560000" cy="2664000"/>
                              <a:chOff x="0" y="0"/>
                              <a:chExt cx="7559675" cy="2664000"/>
                            </a:xfrm>
                          </wpg:grpSpPr>
                          <wps:wsp>
                            <wps:cNvPr id="2" name="ColouredShape">
                              <a:extLst>
                                <a:ext uri="{FF2B5EF4-FFF2-40B4-BE49-F238E27FC236}">
                                  <a16:creationId xmlns:a16="http://schemas.microsoft.com/office/drawing/2014/main" id="{A799CAF7-386E-4CF1-AAFC-91337CD7128A}"/>
                                </a:ext>
                              </a:extLst>
                            </wps:cNvPr>
                            <wps:cNvSpPr>
                              <a:spLocks noChangeAspect="1"/>
                            </wps:cNvSpPr>
                            <wps:spPr>
                              <a:xfrm>
                                <a:off x="0" y="0"/>
                                <a:ext cx="7559675" cy="2664000"/>
                              </a:xfrm>
                              <a:custGeom>
                                <a:avLst/>
                                <a:gdLst>
                                  <a:gd name="connsiteX0" fmla="*/ 0 w 7559675"/>
                                  <a:gd name="connsiteY0" fmla="*/ 0 h 2664000"/>
                                  <a:gd name="connsiteX1" fmla="*/ 7559675 w 7559675"/>
                                  <a:gd name="connsiteY1" fmla="*/ 0 h 2664000"/>
                                  <a:gd name="connsiteX2" fmla="*/ 7559675 w 7559675"/>
                                  <a:gd name="connsiteY2" fmla="*/ 2054833 h 2664000"/>
                                  <a:gd name="connsiteX3" fmla="*/ 7202998 w 7559675"/>
                                  <a:gd name="connsiteY3" fmla="*/ 2169420 h 2664000"/>
                                  <a:gd name="connsiteX4" fmla="*/ 3713823 w 7559675"/>
                                  <a:gd name="connsiteY4" fmla="*/ 2664000 h 2664000"/>
                                  <a:gd name="connsiteX5" fmla="*/ 224651 w 7559675"/>
                                  <a:gd name="connsiteY5" fmla="*/ 2169420 h 2664000"/>
                                  <a:gd name="connsiteX6" fmla="*/ 0 w 7559675"/>
                                  <a:gd name="connsiteY6" fmla="*/ 2097248 h 2664000"/>
                                </a:gdLst>
                                <a:ahLst/>
                                <a:cxnLst>
                                  <a:cxn ang="0">
                                    <a:pos x="connsiteX0" y="connsiteY0"/>
                                  </a:cxn>
                                  <a:cxn ang="0">
                                    <a:pos x="connsiteX1" y="connsiteY1"/>
                                  </a:cxn>
                                  <a:cxn ang="0">
                                    <a:pos x="connsiteX2" y="connsiteY2"/>
                                  </a:cxn>
                                  <a:cxn ang="0">
                                    <a:pos x="connsiteX3" y="connsiteY3"/>
                                  </a:cxn>
                                  <a:cxn ang="0">
                                    <a:pos x="connsiteX4" y="connsiteY4"/>
                                  </a:cxn>
                                  <a:cxn ang="0">
                                    <a:pos x="connsiteX5" y="connsiteY5"/>
                                  </a:cxn>
                                  <a:cxn ang="0">
                                    <a:pos x="connsiteX6" y="connsiteY6"/>
                                  </a:cxn>
                                </a:cxnLst>
                                <a:rect l="l" t="t" r="r" b="b"/>
                                <a:pathLst>
                                  <a:path w="7559675" h="2664000">
                                    <a:moveTo>
                                      <a:pt x="0" y="0"/>
                                    </a:moveTo>
                                    <a:lnTo>
                                      <a:pt x="7559675" y="0"/>
                                    </a:lnTo>
                                    <a:lnTo>
                                      <a:pt x="7559675" y="2054833"/>
                                    </a:lnTo>
                                    <a:lnTo>
                                      <a:pt x="7202998" y="2169420"/>
                                    </a:lnTo>
                                    <a:cubicBezTo>
                                      <a:pt x="6095750" y="2491387"/>
                                      <a:pt x="4924941" y="2664000"/>
                                      <a:pt x="3713823" y="2664000"/>
                                    </a:cubicBezTo>
                                    <a:cubicBezTo>
                                      <a:pt x="2502706" y="2664000"/>
                                      <a:pt x="1331898" y="2491387"/>
                                      <a:pt x="224651" y="2169420"/>
                                    </a:cubicBezTo>
                                    <a:lnTo>
                                      <a:pt x="0" y="2097248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28465F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pic:pic xmlns:pic="http://schemas.openxmlformats.org/drawingml/2006/picture">
                            <pic:nvPicPr>
                              <pic:cNvPr id="3" name="Logo">
                                <a:extLst>
                                  <a:ext uri="{FF2B5EF4-FFF2-40B4-BE49-F238E27FC236}">
                                    <a16:creationId xmlns:a16="http://schemas.microsoft.com/office/drawing/2014/main" id="{CB10BF12-1607-49DE-BAD3-3780984CC03F}"/>
                                  </a:ext>
                                </a:extLst>
                              </pic:cNvPr>
                              <pic:cNvPicPr>
                                <a:picLocks noChangeAspect="1"/>
                              </pic:cNvPicPr>
                            </pic:nvPicPr>
                            <pic:blipFill>
                              <a:blip r:embed="rId12"/>
                              <a:stretch>
                                <a:fillRect/>
                              </a:stretch>
                            </pic:blipFill>
                            <pic:spPr>
                              <a:xfrm>
                                <a:off x="6032000" y="432000"/>
                                <a:ext cx="1080000" cy="1204916"/>
                              </a:xfrm>
                              <a:prstGeom prst="rect">
                                <a:avLst/>
                              </a:prstGeom>
                            </pic:spPr>
                          </pic:pic>
                        </wpg:wg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group w14:anchorId="544CBD63" id="BackgroundGraphics" o:spid="_x0000_s1026" style="position:absolute;margin-left:0;margin-top:0;width:595.3pt;height:209.75pt;z-index:-251658240;mso-position-horizontal-relative:page;mso-position-vertical-relative:page;mso-width-relative:margin;mso-height-relative:margin" coordsize="75596,26640" o:gfxdata="UEsDBBQABgAIAAAAIQCm5lH7DAEAABUCAAATAAAAW0NvbnRlbnRfVHlwZXNdLnhtbJSRTU7DMBBG&#10;90jcwfIWJQ5dIITidEHKEhAqB7DsSWIR/8hjQnp77LSVoKJIXdoz75s3dr2ezUgmCKid5fS2rCgB&#10;K53Stuf0fftU3FOCUVglRmeB0x0gXTfXV/V25wFJoi1yOsToHxhDOYARWDoPNlU6F4yI6Rh65oX8&#10;ED2wVVXdMelsBBuLmDNoU7fQic8xks2crvcmYDpKHvd9eRSn2mR+LnKF/ckEGPEEEt6PWoqYtmOT&#10;VSdmxcGqTOTSg4P2eJPUz0zIld9WPwccuJf0nEErIK8ixGdhkjtTARmsXOtk+X9GljRYuK7TEso2&#10;4Gahjk7nspX7sgGmS8PbhL3BdExny6c23wAAAP//AwBQSwMEFAAGAAgAAAAhADj9If/WAAAAlAEA&#10;AAsAAABfcmVscy8ucmVsc6SQwWrDMAyG74O9g9F9cZrDGKNOL6PQa+kewNiKYxpbRjLZ+vYzg8Ey&#10;ettRv9D3iX9/+EyLWpElUjaw63pQmB35mIOB98vx6QWUVJu9XSijgRsKHMbHh/0ZF1vbkcyxiGqU&#10;LAbmWsur1uJmTFY6KpjbZiJOtraRgy7WXW1APfT9s+bfDBg3THXyBvjkB1CXW2nmP+wUHZPQVDtH&#10;SdM0RXePqj195DOujWI5YDXgWb5DxrVrz4G+79390xvYljm6I9uEb+S2fhyoZT96vely/AIAAP//&#10;AwBQSwMEFAAGAAgAAAAhABwj8+BdBQAAvQ8AAA4AAABkcnMvZTJvRG9jLnhtbKRXW2/bNhR+H7D/&#10;QOhxQGtZlq+IU2TpUgwIumDt0O2RpihLqERqJB07/fX7eJEsOdnsdAFik+b5zuXj4eHh1btDXZFH&#10;rnQpxToav40jwgWTWSm26+iPz3dvFhHRhoqMVlLwdfTEdfTu+scfrvbNiieykFXGFYESoVf7Zh0V&#10;xjSr0UizgtdUv5UNF1jMpaqpwVRtR5mie2ivq1ESx7PRXqqsUZJxrfHre78YXTv9ec6Z+S3PNTek&#10;WkfwzbhP5T439nN0fUVXW0WbomTBDfodXtS0FDDaqXpPDSU7VT5TVZdMSS1z85bJeiTzvGTcxYBo&#10;xvFJNB+U3DUulu1qv206mkDtCU/frZZ9fPygmk/NgwIT+2YLLtzMxnLIVW2/4SU5OMqeOsr4wRCG&#10;H+fTWYy/iDCsJbNZaieOVFaA+Wc4VvzSIafL2Xz6DDlqDY8G7uwbJIg+cqD/HwefCtpwR61egYMH&#10;RcoMAURE0BppeisruVM882KOGidnibKU6OZesq+aCHlbULHlN7pBquEA2NjheE/YTnSAXcboGV7o&#10;iu20+cCl2xz6eK+NI3ybYeRyMAtRMCmELg3/E/uT1xUS+6cRicmezKfeRsCdiP81FC/IYF+3z7SP&#10;e9qD5vM2+qCYnLWBnekiuNhGH5TE03QxmZy3NOlbSuJkuVycj6YPSsazZZpcEFPaszSZjyeLZHLe&#10;Uh8U9uV8TDhlHXtJks6m4/OGBphLQ5r1DF2QaH3xJF7Ok3QxDAbFoEtrWrSZzg4ipDpGBOfPliWb&#10;+Y3UtuL08x5lqZ0ir+3pxPk5CCt9BowM7YP90b4UjNTrg5NXWUY29cGTV4GRIH1w+iowNr0Pnr4K&#10;jN3sg2d9sGc97JpCrbQXcuUuZBMRXMgqIriQNxaDfaTGbnY7JHt70YSyWBzvGbtey0f+WTpJc3Lb&#10;wOZxtRJ9qU4bHG6zopVovxunry8ZakiIq5Vrv4O8LxmOilAJTuTZblOyn/m3vj+zeDmdT1F34U+S&#10;LlEL5oEJ50S6xI+pT8hBMfY2Q/Hw6OMdbDkf2BrOPDaZxsk89lv3gurxZDJeLNHEveyYLyYvBDs0&#10;NaQohOnP+yk5ldTcn1KbBO64dtngAjpefVpWZXZXVpXdfa22m9tKkUeKxEoWqHF3QfVArHInX0gL&#10;82bsL+7G9pe0u67NU8Wt0kr8znN0BqgpiSswri/lnR3KGBdm7JcKmnFvfupaIq++Q7hQnEKrOYf9&#10;TndQYHve57q9miBvody1tR3YV77OjPegdcyDO4SzLIXpwHUppHopsgpRBcteviXJU2NZ2sjsCX2T&#10;kr6p1g27K5U291SbB6rQbGCf8TLAaiHVt4js0WWvI/33jioekepXgRZuOU5TiBk3SafzBBPVX9n0&#10;V8SuRmNmuywCa25o5U3VDnMl6y94ENxYq1iigsE2bgCD8uIntwZzLOFJwfjNjRujFUeO3YtPDbPK&#10;LUsNIvl8+EJVQ+xwHRl0vB9l2zbSVdt3ISePshYp5M3OyLy0TZnLK89TmKCFvb5qSrbCf+jnMXrW&#10;y55/9wBl0KFGQUl9kY6aqq+75o2Pt9yUVWme3DMKMVunxONDyWyHayfHthj3kW+L7+VW2rRol70w&#10;GCjZf/XDQ/GRnQ4sbaqyac+xHYeYsFEnz5wXaPFPqPeS7WocRf8mVLyiBg9SXZSNRoKseL3hGe6Y&#10;XzOX1agWRnHDUF7ak8jcdvUWnJdHx6zP/9LFz+IJXqJIKZTI1A9BEc5peOiM44WrB+6JNE5ilPf2&#10;amzfAzaDbEMfcs3ejy4LT5LM9/zOM++LG8I1l1zujYjR4BHanzup46v7+h8AAAD//wMAUEsDBBQA&#10;BgAIAAAAIQDayFcRbgMAAHgGAAAUAAAAZHJzL21lZGlhL2ltYWdlMS5lbWas1G1oVWUcAPD/uefe&#10;c87duRtuhm3G1iqnoittWoKtNF8q0GgwFRneli6FSXuhJHTsg00Zl1sxFpMkoSjDD30wiCWOIMZy&#10;MERUJgyGb31YNB27LBG3+7z9+z875+HeRh8KPPDjeeF5+T//8/BYAHCEHBWIHVnED2MAJ22Ac72I&#10;y9Yjrv4B4HYLQOX2t98AsOCoA/AyjY+SQrIXwk930LzNFsAMVV+H96ENDsBBqIR6OAYf0S4HoYVK&#10;gGKSIB4pCes0DQrIIrNe2J/fjofty3UADQ0AftjOLAWoqABYHM6JkBWkFIJ19YddQVkVjtH9jWR9&#10;OL46HGfKWFgu/Mx8PecVCM7wFARxDFJA/dOIOic7yacc8cIc4kNajNvBvFTx1r9uFm/kFxJ9dq+b&#10;8ZP4iR/nY96dR9udsw/iODL746NpsTszF6u6P+j3T9eGe7wGwXm+6bbm7T+mUPu3M9thrIj4j5h1&#10;/8qwrs+/MP66WcQ0C+K/TpZKxGcV4ipaSK/xvB6fTbOcbdx4MzvE7mWb2c+smT0jmtmUqOdT4oaY&#10;EjtUzoBCMal2ykn1LvlY/qE65zWA0SLfgzWyFX4RrXCNt0INV1jDL6kaHpc5STHGZvgK0pWdof2b&#10;hZd9UnrZJBh1szmvhuf8P7lcmJtxykW7DHKTIm9RTiopN3sokavDceOyj6/FJmZZTexqpImh3c/R&#10;3isD38ms/af8AnPO4Gn1EvhYYfl4kTwXuaXSkQ71md2OxnCkFqat41BAluFx2uMdHJed0pzJxLeV&#10;gh4RQXz6Tt+m+L6i+IaonqHSmR+zSfxkXeMW2UzZ/R5rxWkcEY8jP0vojn+ggv0vkiTlpYLaJXZw&#10;b/TdPBS7rMApwvNkh1uEPe4t1eOeImvVb85KdTd2Uy6K9clUtJzUilRUsq9jSXbFSbIxN8m6vAH2&#10;wCvnld4mYdx1C0SbO8oHnVG+j1Q7irwoqp1T4pxzUgy7k2LU2ybXxUdJj1oXP4+HvW4463TDrlg3&#10;pKIulEY78XHkYAM9YGXhP7hOltPZv6Q7cygavCs6D0fiZSInzYwNBflG5owJP1+aGWsK85UJY8LP&#10;94LK+VU9nXioviVDZCqRUSWFk6QVjN8THfB54gRsJI3+CTrPFtKm/mtuzNuic2Pq+s0pIk9A8Ok8&#10;6frfAAAA//8DAFBLAwQUAAYACAAAACEAMw5IE90AAAAGAQAADwAAAGRycy9kb3ducmV2LnhtbEyP&#10;QUvDQBCF74L/YRnBm92s2mJjNqUU9VQEW6H0Ns1Ok9DsbMhuk/Tfu/Wil4HHe7z3TbYYbSN66nzt&#10;WIOaJCCIC2dqLjV8b98fXkD4gGywcUwaLuRhkd/eZJgaN/AX9ZtQiljCPkUNVQhtKqUvKrLoJ64l&#10;jt7RdRZDlF0pTYdDLLeNfEySmbRYc1yosKVVRcVpc7YaPgYclk/qrV+fjqvLfjv93K0VaX1/Ny5f&#10;QQQaw18YrvgRHfLIdHBnNl40GuIj4fdePTVPZiAOGp7VfAoyz+R//PwHAAD//wMAUEsDBBQABgAI&#10;AAAAIQCOIglCugAAACEBAAAZAAAAZHJzL19yZWxzL2Uyb0RvYy54bWwucmVsc4SPywrCMBBF94L/&#10;EGZv07oQkabdiNCt1A8YkmkbbB4kUezfG3BjQXA593LPYer2ZWb2pBC1swKqogRGVjql7Sjg1l92&#10;R2AxoVU4O0sCForQNttNfaUZUx7FSfvIMsVGAVNK/sR5lBMZjIXzZHMzuGAw5TOM3KO840h8X5YH&#10;Hr4Z0KyYrFMCQqcqYP3is/k/2w2DlnR28mHIph8Krk12ZyCGkZIAQ0rjJ6wKMgPwpuarx5o3AAAA&#10;//8DAFBLAQItABQABgAIAAAAIQCm5lH7DAEAABUCAAATAAAAAAAAAAAAAAAAAAAAAABbQ29udGVu&#10;dF9UeXBlc10ueG1sUEsBAi0AFAAGAAgAAAAhADj9If/WAAAAlAEAAAsAAAAAAAAAAAAAAAAAPQEA&#10;AF9yZWxzLy5yZWxzUEsBAi0AFAAGAAgAAAAhABwj8+BdBQAAvQ8AAA4AAAAAAAAAAAAAAAAAPAIA&#10;AGRycy9lMm9Eb2MueG1sUEsBAi0AFAAGAAgAAAAhANrIVxFuAwAAeAYAABQAAAAAAAAAAAAAAAAA&#10;xQcAAGRycy9tZWRpYS9pbWFnZTEuZW1mUEsBAi0AFAAGAAgAAAAhADMOSBPdAAAABgEAAA8AAAAA&#10;AAAAAAAAAAAAZQsAAGRycy9kb3ducmV2LnhtbFBLAQItABQABgAIAAAAIQCOIglCugAAACEBAAAZ&#10;AAAAAAAAAAAAAAAAAG8MAABkcnMvX3JlbHMvZTJvRG9jLnhtbC5yZWxzUEsFBgAAAAAGAAYAfAEA&#10;AGANAAAAAA==&#10;">
                    <v:shape id="ColouredShape" o:spid="_x0000_s1027" style="position:absolute;width:75596;height:26640;visibility:visible;mso-wrap-style:square;v-text-anchor:middle" coordsize="7559675,266400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PGjjwwAAANoAAAAPAAAAZHJzL2Rvd25yZXYueG1sRI9Bi8Iw&#10;FITvwv6H8Bb2pqkVRLtGEZeVFfFg9eDx0bxti81LbWKt/94IgsdhZr5hZovOVKKlxpWWFQwHEQji&#10;zOqScwXHw29/AsJ5ZI2VZVJwJweL+Udvhom2N95Tm/pcBAi7BBUU3teJlC4ryKAb2Jo4eP+2MeiD&#10;bHKpG7wFuKlkHEVjabDksFBgTauCsnN6NQr8KHWn07Wdbo6H6TruduPl9uei1Ndnt/wG4anz7/Cr&#10;/acVxPC8Em6AnD8AAAD//wMAUEsBAi0AFAAGAAgAAAAhANvh9svuAAAAhQEAABMAAAAAAAAAAAAA&#10;AAAAAAAAAFtDb250ZW50X1R5cGVzXS54bWxQSwECLQAUAAYACAAAACEAWvQsW78AAAAVAQAACwAA&#10;AAAAAAAAAAAAAAAfAQAAX3JlbHMvLnJlbHNQSwECLQAUAAYACAAAACEAWzxo48MAAADaAAAADwAA&#10;AAAAAAAAAAAAAAAHAgAAZHJzL2Rvd25yZXYueG1sUEsFBgAAAAADAAMAtwAAAPcCAAAAAA==&#10;" path="m,l7559675,r,2054833l7202998,2169420c6095750,2491387,4924941,2664000,3713823,2664000v-1211117,,-2381925,-172613,-3489172,-494580l,2097248,,xe" fillcolor="#28465f" stroked="f" strokeweight="1pt">
                      <v:stroke joinstyle="miter"/>
                      <v:path arrowok="t" o:connecttype="custom" o:connectlocs="0,0;7559675,0;7559675,2054833;7202998,2169420;3713823,2664000;224651,2169420;0,2097248" o:connectangles="0,0,0,0,0,0,0"/>
                      <o:lock v:ext="edit" aspectratio="t"/>
                    </v:shape>
                    <v:shapetype id="_x0000_t75" coordsize="21600,21600" o:spt="75" o:preferrelative="t" path="m@4@5l@4@11@9@11@9@5xe" filled="f" stroked="f">
                      <v:stroke joinstyle="miter"/>
                      <v:formulas>
                        <v:f eqn="if lineDrawn pixelLineWidth 0"/>
                        <v:f eqn="sum @0 1 0"/>
                        <v:f eqn="sum 0 0 @1"/>
                        <v:f eqn="prod @2 1 2"/>
                        <v:f eqn="prod @3 21600 pixelWidth"/>
                        <v:f eqn="prod @3 21600 pixelHeight"/>
                        <v:f eqn="sum @0 0 1"/>
                        <v:f eqn="prod @6 1 2"/>
                        <v:f eqn="prod @7 21600 pixelWidth"/>
                        <v:f eqn="sum @8 21600 0"/>
                        <v:f eqn="prod @7 21600 pixelHeight"/>
                        <v:f eqn="sum @10 21600 0"/>
                      </v:formulas>
                      <v:path o:extrusionok="f" gradientshapeok="t" o:connecttype="rect"/>
                      <o:lock v:ext="edit" aspectratio="t"/>
                    </v:shapetype>
                    <v:shape id="Logo" o:spid="_x0000_s1028" type="#_x0000_t75" style="position:absolute;left:60320;top:4320;width:10800;height:12049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7YjnxQAAANoAAAAPAAAAZHJzL2Rvd25yZXYueG1sRI9Ba8JA&#10;FITvgv9heUJvutFqW6IbKUJp8SCaCtbbI/tMgtm3YXcb03/fLQg9DjPzDbNa96YRHTlfW1YwnSQg&#10;iAuray4VHD/fxi8gfEDW2FgmBT/kYZ0NBytMtb3xgbo8lCJC2KeooAqhTaX0RUUG/cS2xNG7WGcw&#10;ROlKqR3eItw0cpYkT9JgzXGhwpY2FRXX/NsomC22h43Ui7k7P+9O+62cv1/dl1IPo/51CSJQH/7D&#10;9/aHVvAIf1fiDZDZLwAAAP//AwBQSwECLQAUAAYACAAAACEA2+H2y+4AAACFAQAAEwAAAAAAAAAA&#10;AAAAAAAAAAAAW0NvbnRlbnRfVHlwZXNdLnhtbFBLAQItABQABgAIAAAAIQBa9CxbvwAAABUBAAAL&#10;AAAAAAAAAAAAAAAAAB8BAABfcmVscy8ucmVsc1BLAQItABQABgAIAAAAIQDC7YjnxQAAANoAAAAP&#10;AAAAAAAAAAAAAAAAAAcCAABkcnMvZG93bnJldi54bWxQSwUGAAAAAAMAAwC3AAAA+QIAAAAA&#10;">
                      <v:imagedata r:id="rId13" o:title=""/>
                    </v:shape>
                    <w10:wrap anchorx="page" anchory="page"/>
                    <w10:anchorlock/>
                  </v:group>
                </w:pict>
              </mc:Fallback>
            </mc:AlternateContent>
          </w:r>
        </w:p>
      </w:sdtContent>
    </w:sdt>
    <w:tbl>
      <w:tblPr>
        <w:tblpPr w:rightFromText="4139" w:bottomFromText="567" w:vertAnchor="page" w:horzAnchor="page" w:tblpX="681" w:tblpY="681"/>
        <w:tblW w:w="7087" w:type="dxa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087"/>
      </w:tblGrid>
      <w:tr w:rsidR="002F4726" w14:paraId="1C15A18C" w14:textId="77777777" w:rsidTr="0EB7BA11">
        <w:trPr>
          <w:cantSplit/>
          <w:trHeight w:val="23"/>
        </w:trPr>
        <w:tc>
          <w:tcPr>
            <w:tcW w:w="7087" w:type="dxa"/>
          </w:tcPr>
          <w:p w14:paraId="1E7C27F5" w14:textId="758F9E4B" w:rsidR="002F4726" w:rsidRDefault="648334F1" w:rsidP="0EB7BA11">
            <w:pPr>
              <w:pStyle w:val="CoverJobTitle"/>
              <w:spacing w:line="259" w:lineRule="auto"/>
            </w:pPr>
            <w:r w:rsidRPr="0EB7BA11">
              <w:rPr>
                <w:noProof/>
              </w:rPr>
              <w:t>Business analyst</w:t>
            </w:r>
          </w:p>
        </w:tc>
      </w:tr>
      <w:tr w:rsidR="00FA5B65" w14:paraId="5D1F4786" w14:textId="77777777" w:rsidTr="0EB7BA11">
        <w:trPr>
          <w:cantSplit/>
          <w:trHeight w:val="20"/>
        </w:trPr>
        <w:sdt>
          <w:sdtPr>
            <w:alias w:val="Select Directorate"/>
            <w:tag w:val="Select Directorate"/>
            <w:id w:val="1560278835"/>
            <w:placeholder>
              <w:docPart w:val="60B21812823C4A4FBAC9ABA5FAAB026F"/>
            </w:placeholder>
            <w:dropDownList>
              <w:listItem w:value="Choose an item."/>
              <w:listItem w:displayText="Central Support Services" w:value="Central Support Services"/>
              <w:listItem w:displayText="Change Programmes and Service Management" w:value="Change Programmes and Service Management"/>
              <w:listItem w:displayText="Consultants" w:value="Consultants"/>
              <w:listItem w:displayText="Darwin" w:value="Darwin"/>
              <w:listItem w:displayText="Data and Analytics" w:value="Data and Analytics"/>
              <w:listItem w:displayText="ExCo" w:value="ExCo"/>
              <w:listItem w:displayText="General Counsel" w:value="General Counsel"/>
              <w:listItem w:displayText="Investment" w:value="Investment"/>
              <w:listItem w:displayText="Nest Experience" w:value="Nest Experience"/>
              <w:listItem w:displayText="Nest Insight" w:value="Nest Insight"/>
              <w:listItem w:displayText="Panel Members" w:value="Panel Members"/>
              <w:listItem w:displayText="Risk and Compliance" w:value="Risk and Compliance"/>
              <w:listItem w:displayText="Strategy" w:value="Strategy"/>
              <w:listItem w:displayText="Trustees" w:value="Trustees"/>
            </w:dropDownList>
          </w:sdtPr>
          <w:sdtContent>
            <w:tc>
              <w:tcPr>
                <w:tcW w:w="7087" w:type="dxa"/>
              </w:tcPr>
              <w:p w14:paraId="4AC0AFA6" w14:textId="4C345C6F" w:rsidR="00FA5B65" w:rsidRDefault="41252650" w:rsidP="004151AD">
                <w:pPr>
                  <w:pStyle w:val="CoverDirectorate"/>
                </w:pPr>
                <w:r>
                  <w:t>Nest Experience</w:t>
                </w:r>
              </w:p>
            </w:tc>
          </w:sdtContent>
        </w:sdt>
      </w:tr>
      <w:tr w:rsidR="004151AD" w14:paraId="08566A21" w14:textId="77777777" w:rsidTr="0EB7BA11">
        <w:trPr>
          <w:cantSplit/>
          <w:trHeight w:val="20"/>
        </w:trPr>
        <w:tc>
          <w:tcPr>
            <w:tcW w:w="7087" w:type="dxa"/>
          </w:tcPr>
          <w:p w14:paraId="1407BFD1" w14:textId="77777777" w:rsidR="004151AD" w:rsidRPr="00352DC9" w:rsidRDefault="004151AD" w:rsidP="56BD5848">
            <w:pPr>
              <w:pStyle w:val="CoverGrade"/>
              <w:rPr>
                <w:noProof/>
                <w:color w:val="F78B16"/>
              </w:rPr>
            </w:pPr>
            <w:r w:rsidRPr="56BD5848">
              <w:rPr>
                <w:b/>
                <w:bCs/>
                <w:color w:val="F78B16"/>
              </w:rPr>
              <w:t>Grade:</w:t>
            </w:r>
            <w:r w:rsidRPr="56BD5848">
              <w:rPr>
                <w:color w:val="F78B16"/>
              </w:rPr>
              <w:t xml:space="preserve"> </w:t>
            </w:r>
            <w:r>
              <w:fldChar w:fldCharType="begin">
                <w:ffData>
                  <w:name w:val=""/>
                  <w:enabled/>
                  <w:calcOnExit w:val="0"/>
                  <w:textInput>
                    <w:default w:val="&lt;Insert grade&gt;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 w:rsidR="1670A965">
              <w:rPr>
                <w:noProof/>
              </w:rPr>
              <w:t>2</w:t>
            </w:r>
            <w:r>
              <w:fldChar w:fldCharType="end"/>
            </w:r>
          </w:p>
        </w:tc>
      </w:tr>
    </w:tbl>
    <w:p w14:paraId="7632261D" w14:textId="77777777" w:rsidR="000C6725" w:rsidRDefault="000C6725" w:rsidP="000C6725">
      <w:pPr>
        <w:pStyle w:val="Heading1"/>
        <w:numPr>
          <w:ilvl w:val="0"/>
          <w:numId w:val="0"/>
        </w:numPr>
      </w:pPr>
      <w:r>
        <w:t>Organisational overview</w:t>
      </w:r>
    </w:p>
    <w:p w14:paraId="7CED143A" w14:textId="77777777" w:rsidR="000C6725" w:rsidRDefault="000C6725" w:rsidP="000C6725">
      <w:r>
        <w:t xml:space="preserve">Nest is a great government delivery success story. Established in 2010, Nest has been a critical pillar of the government’s automatic enrolment pension programme, with a public service obligation to accept any employer wishing to use the scheme to discharge their automatic enrolment duties. </w:t>
      </w:r>
    </w:p>
    <w:p w14:paraId="2E2DF247" w14:textId="119E89D8" w:rsidR="000C6725" w:rsidRPr="006778EE" w:rsidRDefault="6C8EC87F" w:rsidP="000C6725">
      <w:r>
        <w:t>O</w:t>
      </w:r>
      <w:r w:rsidR="000C6725">
        <w:t xml:space="preserve">ur award-winning pension fund is tailored to members’ requirements by combining extensive research and an expert understanding of their needs. First-class investment practice and governance are the backbone of our organisation. We invest responsibly and sustainably and are always transparent about the choices we make. It is both a privilege and a responsibility to help each of our members achieve the retirement they want. </w:t>
      </w:r>
    </w:p>
    <w:p w14:paraId="33B4555A" w14:textId="77777777" w:rsidR="000C6725" w:rsidRDefault="000C6725" w:rsidP="000C6725">
      <w:r>
        <w:t>It’s important that Nest has an equally diverse workforce and promotes an inclusive culture. This is in line with the organisation’s values and ensures that Nest is a corporation fit for the future.</w:t>
      </w:r>
    </w:p>
    <w:p w14:paraId="283B2315" w14:textId="77777777" w:rsidR="000C6725" w:rsidRDefault="000C6725" w:rsidP="000C6725">
      <w:pPr>
        <w:pStyle w:val="Heading1"/>
        <w:numPr>
          <w:ilvl w:val="0"/>
          <w:numId w:val="0"/>
        </w:numPr>
      </w:pPr>
      <w:r>
        <w:t>Departmental</w:t>
      </w:r>
      <w:r w:rsidR="004151AD">
        <w:t>/</w:t>
      </w:r>
      <w:r w:rsidR="004151AD" w:rsidRPr="004151AD">
        <w:t>Directorate</w:t>
      </w:r>
      <w:r>
        <w:t xml:space="preserve"> overview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1041D1ED" w14:textId="77777777" w:rsidTr="2209EC60">
        <w:tc>
          <w:tcPr>
            <w:tcW w:w="10546" w:type="dxa"/>
            <w:shd w:val="clear" w:color="auto" w:fill="F2F2F2" w:themeFill="background1" w:themeFillShade="F2"/>
          </w:tcPr>
          <w:p w14:paraId="2773604B" w14:textId="31A8DFFB" w:rsidR="005522B4" w:rsidRDefault="005522B4" w:rsidP="0EB7BA11">
            <w:pPr>
              <w:pStyle w:val="TableTextLeft"/>
              <w:spacing w:line="259" w:lineRule="auto"/>
            </w:pPr>
          </w:p>
        </w:tc>
      </w:tr>
      <w:tr w:rsidR="005522B4" w14:paraId="6C07A160" w14:textId="77777777" w:rsidTr="2209EC60">
        <w:trPr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481F18CF" w14:textId="77777777" w:rsidR="005522B4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16B79AA4" w14:textId="77777777" w:rsidTr="2209EC60"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4C64ADF8" w14:textId="77777777" w:rsidR="007E4EAC" w:rsidRDefault="007E4EAC" w:rsidP="007E4EAC">
            <w:r w:rsidRPr="4203DA2C">
              <w:rPr>
                <w:rFonts w:ascii="Arial" w:eastAsia="Arial" w:hAnsi="Arial" w:cs="Arial"/>
              </w:rPr>
              <w:t xml:space="preserve">The Customer Experience team </w:t>
            </w:r>
            <w:r w:rsidRPr="4203DA2C">
              <w:rPr>
                <w:rFonts w:ascii="Arial" w:eastAsia="Arial" w:hAnsi="Arial" w:cs="Arial"/>
                <w:noProof/>
              </w:rPr>
              <w:t xml:space="preserve">creates </w:t>
            </w:r>
            <w:r w:rsidRPr="4203DA2C">
              <w:rPr>
                <w:rFonts w:ascii="Arial" w:eastAsia="Arial" w:hAnsi="Arial" w:cs="Arial"/>
              </w:rPr>
              <w:t>user-</w:t>
            </w:r>
            <w:r w:rsidRPr="4203DA2C">
              <w:rPr>
                <w:rFonts w:ascii="Arial" w:eastAsia="Arial" w:hAnsi="Arial" w:cs="Arial"/>
                <w:noProof/>
              </w:rPr>
              <w:t>focused</w:t>
            </w:r>
            <w:r w:rsidRPr="4203DA2C">
              <w:rPr>
                <w:rFonts w:ascii="Arial" w:eastAsia="Arial" w:hAnsi="Arial" w:cs="Arial"/>
              </w:rPr>
              <w:t xml:space="preserve"> experiences by combining product ownership, design thinking</w:t>
            </w:r>
            <w:r w:rsidRPr="4203DA2C">
              <w:rPr>
                <w:rFonts w:ascii="Arial" w:eastAsia="Arial" w:hAnsi="Arial" w:cs="Arial"/>
                <w:noProof/>
              </w:rPr>
              <w:t>,</w:t>
            </w:r>
            <w:r w:rsidRPr="4203DA2C">
              <w:rPr>
                <w:rFonts w:ascii="Arial" w:eastAsia="Arial" w:hAnsi="Arial" w:cs="Arial"/>
              </w:rPr>
              <w:t xml:space="preserve"> and business insight</w:t>
            </w:r>
            <w:r w:rsidRPr="4203DA2C">
              <w:rPr>
                <w:rFonts w:ascii="Arial" w:eastAsia="Arial" w:hAnsi="Arial" w:cs="Arial"/>
                <w:noProof/>
              </w:rPr>
              <w:t>. We're responsible</w:t>
            </w:r>
            <w:r w:rsidRPr="4203DA2C">
              <w:rPr>
                <w:rFonts w:ascii="Arial" w:eastAsia="Arial" w:hAnsi="Arial" w:cs="Arial"/>
              </w:rPr>
              <w:t xml:space="preserve"> for shaping the experience </w:t>
            </w:r>
            <w:r w:rsidRPr="4203DA2C">
              <w:rPr>
                <w:rFonts w:ascii="Arial" w:eastAsia="Arial" w:hAnsi="Arial" w:cs="Arial"/>
                <w:noProof/>
              </w:rPr>
              <w:t>across all customer groups—</w:t>
            </w:r>
            <w:r w:rsidRPr="4203DA2C">
              <w:rPr>
                <w:rFonts w:ascii="Arial" w:eastAsia="Arial" w:hAnsi="Arial" w:cs="Arial"/>
              </w:rPr>
              <w:t>members</w:t>
            </w:r>
            <w:r w:rsidRPr="4203DA2C">
              <w:rPr>
                <w:rFonts w:ascii="Arial" w:eastAsia="Arial" w:hAnsi="Arial" w:cs="Arial"/>
                <w:noProof/>
              </w:rPr>
              <w:t>, employer providers,</w:t>
            </w:r>
            <w:r w:rsidRPr="4203DA2C">
              <w:rPr>
                <w:rFonts w:ascii="Arial" w:eastAsia="Arial" w:hAnsi="Arial" w:cs="Arial"/>
              </w:rPr>
              <w:t xml:space="preserve"> and distribution partners</w:t>
            </w:r>
            <w:r w:rsidRPr="4203DA2C">
              <w:rPr>
                <w:rFonts w:ascii="Arial" w:eastAsia="Arial" w:hAnsi="Arial" w:cs="Arial"/>
                <w:noProof/>
              </w:rPr>
              <w:t>—</w:t>
            </w:r>
            <w:r w:rsidRPr="4203DA2C">
              <w:rPr>
                <w:rFonts w:ascii="Arial" w:eastAsia="Arial" w:hAnsi="Arial" w:cs="Arial"/>
              </w:rPr>
              <w:t xml:space="preserve">through </w:t>
            </w:r>
            <w:r w:rsidRPr="4203DA2C">
              <w:rPr>
                <w:rFonts w:ascii="Arial" w:eastAsia="Arial" w:hAnsi="Arial" w:cs="Arial"/>
                <w:noProof/>
              </w:rPr>
              <w:t>various</w:t>
            </w:r>
            <w:r w:rsidRPr="4203DA2C">
              <w:rPr>
                <w:rFonts w:ascii="Arial" w:eastAsia="Arial" w:hAnsi="Arial" w:cs="Arial"/>
              </w:rPr>
              <w:t xml:space="preserve"> channels</w:t>
            </w:r>
            <w:r w:rsidRPr="4203DA2C">
              <w:rPr>
                <w:rFonts w:ascii="Arial" w:eastAsia="Arial" w:hAnsi="Arial" w:cs="Arial"/>
                <w:noProof/>
              </w:rPr>
              <w:t xml:space="preserve">. </w:t>
            </w:r>
          </w:p>
          <w:p w14:paraId="4D72E087" w14:textId="77777777" w:rsidR="007E4EAC" w:rsidRDefault="007E4EAC" w:rsidP="007E4EAC">
            <w:r w:rsidRPr="4203DA2C">
              <w:rPr>
                <w:rFonts w:ascii="Arial" w:eastAsia="Arial" w:hAnsi="Arial" w:cs="Arial"/>
                <w:noProof/>
              </w:rPr>
              <w:t>We</w:t>
            </w:r>
            <w:r w:rsidRPr="4203DA2C">
              <w:rPr>
                <w:rFonts w:ascii="Arial" w:eastAsia="Arial" w:hAnsi="Arial" w:cs="Arial"/>
              </w:rPr>
              <w:t xml:space="preserve"> prioritise</w:t>
            </w:r>
            <w:r w:rsidRPr="4203DA2C">
              <w:rPr>
                <w:rFonts w:ascii="Arial" w:eastAsia="Arial" w:hAnsi="Arial" w:cs="Arial"/>
                <w:noProof/>
              </w:rPr>
              <w:t xml:space="preserve"> delivering</w:t>
            </w:r>
            <w:r w:rsidRPr="4203DA2C">
              <w:rPr>
                <w:rFonts w:ascii="Arial" w:eastAsia="Arial" w:hAnsi="Arial" w:cs="Arial"/>
              </w:rPr>
              <w:t xml:space="preserve"> value </w:t>
            </w:r>
            <w:r w:rsidRPr="4203DA2C">
              <w:rPr>
                <w:rFonts w:ascii="Arial" w:eastAsia="Arial" w:hAnsi="Arial" w:cs="Arial"/>
                <w:noProof/>
              </w:rPr>
              <w:t>through continuous</w:t>
            </w:r>
            <w:r w:rsidRPr="4203DA2C">
              <w:rPr>
                <w:rFonts w:ascii="Arial" w:eastAsia="Arial" w:hAnsi="Arial" w:cs="Arial"/>
              </w:rPr>
              <w:t xml:space="preserve"> feedback </w:t>
            </w:r>
            <w:r w:rsidRPr="4203DA2C">
              <w:rPr>
                <w:rFonts w:ascii="Arial" w:eastAsia="Arial" w:hAnsi="Arial" w:cs="Arial"/>
                <w:noProof/>
              </w:rPr>
              <w:t>from</w:t>
            </w:r>
            <w:r w:rsidRPr="4203DA2C">
              <w:rPr>
                <w:rFonts w:ascii="Arial" w:eastAsia="Arial" w:hAnsi="Arial" w:cs="Arial"/>
              </w:rPr>
              <w:t xml:space="preserve"> customers and colleagues. </w:t>
            </w:r>
            <w:r w:rsidRPr="4203DA2C">
              <w:rPr>
                <w:rFonts w:ascii="Arial" w:eastAsia="Arial" w:hAnsi="Arial" w:cs="Arial"/>
                <w:noProof/>
              </w:rPr>
              <w:t xml:space="preserve">Prototypes and mock-ups help us test ideas and refine experiences, while data guides our decisions and solution design. </w:t>
            </w:r>
          </w:p>
          <w:p w14:paraId="4B1C884A" w14:textId="70E1DFD0" w:rsidR="007E4EAC" w:rsidRDefault="007E4EAC" w:rsidP="2209EC60">
            <w:r w:rsidRPr="2209EC60">
              <w:rPr>
                <w:rFonts w:ascii="Arial" w:eastAsia="Arial" w:hAnsi="Arial" w:cs="Arial"/>
                <w:noProof/>
              </w:rPr>
              <w:t xml:space="preserve">Product owners lead teams in our b2b and b2c domains, prioritising features and owning the product roadmap. Our service design team </w:t>
            </w:r>
            <w:r w:rsidRPr="2209EC60">
              <w:rPr>
                <w:rFonts w:ascii="Arial" w:eastAsia="Arial" w:hAnsi="Arial" w:cs="Arial"/>
              </w:rPr>
              <w:t xml:space="preserve">focus on end-to-end journeys and service </w:t>
            </w:r>
            <w:r w:rsidRPr="2209EC60">
              <w:rPr>
                <w:rFonts w:ascii="Arial" w:eastAsia="Arial" w:hAnsi="Arial" w:cs="Arial"/>
                <w:noProof/>
              </w:rPr>
              <w:t>interaction contributing</w:t>
            </w:r>
            <w:r w:rsidRPr="2209EC60">
              <w:rPr>
                <w:rFonts w:ascii="Arial" w:eastAsia="Arial" w:hAnsi="Arial" w:cs="Arial"/>
              </w:rPr>
              <w:t xml:space="preserve"> to a cohesive experience. </w:t>
            </w:r>
            <w:r w:rsidR="489A51AF" w:rsidRPr="2209EC60">
              <w:rPr>
                <w:rFonts w:ascii="Arial" w:eastAsia="Arial" w:hAnsi="Arial" w:cs="Arial"/>
              </w:rPr>
              <w:t>UX &amp; UI</w:t>
            </w:r>
            <w:r w:rsidRPr="2209EC60">
              <w:rPr>
                <w:rFonts w:ascii="Arial" w:eastAsia="Arial" w:hAnsi="Arial" w:cs="Arial"/>
              </w:rPr>
              <w:t xml:space="preserve"> designers </w:t>
            </w:r>
            <w:r w:rsidRPr="2209EC60">
              <w:rPr>
                <w:rFonts w:ascii="Arial" w:eastAsia="Arial" w:hAnsi="Arial" w:cs="Arial"/>
                <w:noProof/>
              </w:rPr>
              <w:t>turn</w:t>
            </w:r>
            <w:r w:rsidRPr="2209EC60">
              <w:rPr>
                <w:rFonts w:ascii="Arial" w:eastAsia="Arial" w:hAnsi="Arial" w:cs="Arial"/>
              </w:rPr>
              <w:t xml:space="preserve"> insights into </w:t>
            </w:r>
            <w:r w:rsidRPr="2209EC60">
              <w:rPr>
                <w:rFonts w:ascii="Arial" w:eastAsia="Arial" w:hAnsi="Arial" w:cs="Arial"/>
                <w:noProof/>
              </w:rPr>
              <w:t>accessible, user-friendly</w:t>
            </w:r>
            <w:r w:rsidRPr="2209EC60">
              <w:rPr>
                <w:rFonts w:ascii="Arial" w:eastAsia="Arial" w:hAnsi="Arial" w:cs="Arial"/>
              </w:rPr>
              <w:t xml:space="preserve"> interfaces</w:t>
            </w:r>
            <w:r w:rsidRPr="2209EC60">
              <w:rPr>
                <w:rFonts w:ascii="Arial" w:eastAsia="Arial" w:hAnsi="Arial" w:cs="Arial"/>
                <w:noProof/>
              </w:rPr>
              <w:t>.</w:t>
            </w:r>
            <w:r w:rsidRPr="2209EC60">
              <w:rPr>
                <w:rFonts w:ascii="Arial" w:eastAsia="Arial" w:hAnsi="Arial" w:cs="Arial"/>
              </w:rPr>
              <w:t xml:space="preserve"> Business analysts </w:t>
            </w:r>
            <w:r w:rsidRPr="2209EC60">
              <w:rPr>
                <w:rFonts w:ascii="Arial" w:eastAsia="Arial" w:hAnsi="Arial" w:cs="Arial"/>
                <w:noProof/>
              </w:rPr>
              <w:t xml:space="preserve">define requirements and identify opportunities to improve. </w:t>
            </w:r>
          </w:p>
          <w:p w14:paraId="7BC6DA74" w14:textId="3F69E374" w:rsidR="00525C70" w:rsidRPr="000C6725" w:rsidRDefault="007E4EAC" w:rsidP="2209EC60">
            <w:pPr>
              <w:rPr>
                <w:noProof/>
              </w:rPr>
            </w:pPr>
            <w:r w:rsidRPr="2209EC60">
              <w:rPr>
                <w:rFonts w:ascii="Arial" w:eastAsia="Arial" w:hAnsi="Arial" w:cs="Arial"/>
                <w:noProof/>
              </w:rPr>
              <w:t>We focus on delivering meaningful, easy-to-use experiences for our members, employers, and partners—driven by a product-led mindset.</w:t>
            </w:r>
            <w:r>
              <w:br/>
            </w:r>
            <w:r>
              <w:br/>
              <w:t>Customer Experience sits among a wider Customer team consisting of Propositions (b2b &amp; b2c) and Brand and Marketing where it is our role to bring our propositions and brand to life in our customer experience delivery. Alongside our internal teams we have a strategic delivery partner that provides our scheme administration services. This means the transactional engine, digital interfaces, back-office processing and our customer contact support centre, as well as both collecting contributions and paying out benefits to our customers.</w:t>
            </w:r>
            <w:r>
              <w:br/>
            </w:r>
            <w:r>
              <w:br/>
            </w:r>
            <w:r w:rsidR="662EFAA5" w:rsidRPr="2209EC60">
              <w:rPr>
                <w:rFonts w:ascii="Arial" w:eastAsia="Arial" w:hAnsi="Arial" w:cs="Arial"/>
              </w:rPr>
              <w:t>We have three teams within the Customer Experience team split across two product teams and a service design team. The product teams own the development of products and services in two key domains; our member (b2c) and employer &amp; third-party ‘connectors’ e.g. accounting, payroll providers through a b2b channel. Our service design team supports both product teams with design, and evolution of our service design and driving our continuous evolution of our experience design.</w:t>
            </w:r>
          </w:p>
        </w:tc>
      </w:tr>
    </w:tbl>
    <w:p w14:paraId="1CB43ADB" w14:textId="77777777" w:rsidR="004151AD" w:rsidRDefault="004151AD" w:rsidP="004151AD">
      <w:pPr>
        <w:pStyle w:val="Heading1"/>
        <w:numPr>
          <w:ilvl w:val="0"/>
          <w:numId w:val="0"/>
        </w:numPr>
      </w:pPr>
      <w:r>
        <w:lastRenderedPageBreak/>
        <w:t>The role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4151AD" w14:paraId="1B809C3F" w14:textId="77777777" w:rsidTr="0EB7BA11">
        <w:tc>
          <w:tcPr>
            <w:tcW w:w="10546" w:type="dxa"/>
            <w:shd w:val="clear" w:color="auto" w:fill="F2F2F2" w:themeFill="background1" w:themeFillShade="F2"/>
          </w:tcPr>
          <w:p w14:paraId="49429CA7" w14:textId="3E98B236" w:rsidR="004151AD" w:rsidRDefault="004151AD" w:rsidP="00176A70">
            <w:pPr>
              <w:pStyle w:val="TableTextLeft"/>
            </w:pPr>
          </w:p>
        </w:tc>
      </w:tr>
      <w:tr w:rsidR="004151AD" w14:paraId="2A3FB5FC" w14:textId="77777777" w:rsidTr="0EB7BA11">
        <w:trPr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2FF6CDBE" w14:textId="77777777" w:rsidR="004151AD" w:rsidRDefault="004151AD">
            <w:pPr>
              <w:pStyle w:val="KeyMsgText"/>
              <w:keepNext/>
              <w:ind w:right="-249"/>
            </w:pPr>
          </w:p>
        </w:tc>
      </w:tr>
      <w:tr w:rsidR="004151AD" w14:paraId="3DFFFE52" w14:textId="77777777" w:rsidTr="0EB7BA11"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693554B8" w14:textId="4BDA055F" w:rsidR="004151AD" w:rsidRPr="000C6725" w:rsidRDefault="4975A146" w:rsidP="0EB7BA11">
            <w:pPr>
              <w:spacing w:line="259" w:lineRule="auto"/>
              <w:rPr>
                <w:noProof/>
              </w:rPr>
            </w:pPr>
            <w:r w:rsidRPr="0EB7BA11">
              <w:rPr>
                <w:noProof/>
              </w:rPr>
              <w:t>Working</w:t>
            </w:r>
            <w:r w:rsidR="35C98829" w:rsidRPr="0EB7BA11">
              <w:rPr>
                <w:noProof/>
              </w:rPr>
              <w:t xml:space="preserve"> closely with product</w:t>
            </w:r>
            <w:r w:rsidR="3F5022E6" w:rsidRPr="0EB7BA11">
              <w:rPr>
                <w:noProof/>
              </w:rPr>
              <w:t xml:space="preserve">, </w:t>
            </w:r>
            <w:r w:rsidR="35C98829" w:rsidRPr="0EB7BA11">
              <w:rPr>
                <w:noProof/>
              </w:rPr>
              <w:t xml:space="preserve">design as well as key stakeholders across proposition and our </w:t>
            </w:r>
            <w:r w:rsidR="3AF958F9" w:rsidRPr="0EB7BA11">
              <w:rPr>
                <w:noProof/>
              </w:rPr>
              <w:t xml:space="preserve">delivery partner </w:t>
            </w:r>
            <w:r w:rsidR="62DDCAEC" w:rsidRPr="0EB7BA11">
              <w:rPr>
                <w:noProof/>
              </w:rPr>
              <w:t xml:space="preserve">building out and documenting </w:t>
            </w:r>
            <w:r w:rsidR="0F0F987C" w:rsidRPr="0EB7BA11">
              <w:rPr>
                <w:noProof/>
              </w:rPr>
              <w:t>functional and non-functional requirements</w:t>
            </w:r>
            <w:r w:rsidR="62DDCAEC" w:rsidRPr="0EB7BA11">
              <w:rPr>
                <w:noProof/>
              </w:rPr>
              <w:t xml:space="preserve"> </w:t>
            </w:r>
            <w:r w:rsidR="2769AF77" w:rsidRPr="0EB7BA11">
              <w:rPr>
                <w:noProof/>
              </w:rPr>
              <w:t>for new and evolving products</w:t>
            </w:r>
            <w:r w:rsidR="00D62EC7">
              <w:rPr>
                <w:noProof/>
              </w:rPr>
              <w:t xml:space="preserve"> and services</w:t>
            </w:r>
            <w:r w:rsidR="2769AF77" w:rsidRPr="0EB7BA11">
              <w:rPr>
                <w:noProof/>
              </w:rPr>
              <w:t>.</w:t>
            </w:r>
            <w:r w:rsidR="00CA4E05">
              <w:rPr>
                <w:noProof/>
              </w:rPr>
              <w:t xml:space="preserve"> Our busin</w:t>
            </w:r>
            <w:r w:rsidR="00306A0D">
              <w:rPr>
                <w:noProof/>
              </w:rPr>
              <w:t>ess analysts will map and document client journeys highlighting pain points and opportunities for improvement</w:t>
            </w:r>
            <w:r w:rsidR="00C77FB9">
              <w:rPr>
                <w:noProof/>
              </w:rPr>
              <w:t>. Being able to translate business needs i.e. from the proposition team</w:t>
            </w:r>
            <w:r w:rsidR="00963DDB">
              <w:rPr>
                <w:noProof/>
              </w:rPr>
              <w:t xml:space="preserve">, into functional requirements on new proposition development and able to implement processes for </w:t>
            </w:r>
            <w:r w:rsidR="00696B49">
              <w:rPr>
                <w:noProof/>
              </w:rPr>
              <w:t xml:space="preserve">continuous improvement and delivery of the exisiting propsition and services. </w:t>
            </w:r>
          </w:p>
        </w:tc>
      </w:tr>
    </w:tbl>
    <w:p w14:paraId="20CC63B6" w14:textId="77777777" w:rsidR="000C6725" w:rsidRDefault="000C6725" w:rsidP="000C6725">
      <w:pPr>
        <w:pStyle w:val="Heading1"/>
        <w:numPr>
          <w:ilvl w:val="0"/>
          <w:numId w:val="0"/>
        </w:numPr>
      </w:pPr>
      <w:r>
        <w:t>Scope and deliverables</w:t>
      </w:r>
      <w:r w:rsidRPr="005412BB">
        <w:t xml:space="preserve"> </w:t>
      </w:r>
    </w:p>
    <w:p w14:paraId="5C1A0160" w14:textId="77777777" w:rsidR="005522B4" w:rsidRDefault="000C6725" w:rsidP="005522B4">
      <w:pPr>
        <w:pStyle w:val="Heading2"/>
        <w:numPr>
          <w:ilvl w:val="0"/>
          <w:numId w:val="0"/>
        </w:numPr>
      </w:pPr>
      <w:r w:rsidRPr="00961AB5">
        <w:t>Accountability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0992B98B" w14:textId="77777777" w:rsidTr="006A0609">
        <w:tc>
          <w:tcPr>
            <w:tcW w:w="10546" w:type="dxa"/>
            <w:shd w:val="clear" w:color="auto" w:fill="F2F2F2" w:themeFill="background1" w:themeFillShade="F2"/>
          </w:tcPr>
          <w:p w14:paraId="63E2A9A3" w14:textId="4B1F8B04" w:rsidR="005522B4" w:rsidRDefault="005522B4" w:rsidP="00E25A52">
            <w:pPr>
              <w:pStyle w:val="TableBullet1"/>
              <w:numPr>
                <w:ilvl w:val="0"/>
                <w:numId w:val="0"/>
              </w:numPr>
              <w:ind w:left="170"/>
            </w:pPr>
          </w:p>
        </w:tc>
      </w:tr>
      <w:tr w:rsidR="005522B4" w14:paraId="50F86E2F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5CE4CF7A" w14:textId="77777777" w:rsidR="005522B4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7623D68B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65A7EC5F" w14:textId="412540F8" w:rsidR="005522B4" w:rsidRPr="000C6725" w:rsidRDefault="00660D2D" w:rsidP="00660D2D">
            <w:pPr>
              <w:tabs>
                <w:tab w:val="left" w:pos="1965"/>
              </w:tabs>
            </w:pPr>
            <w:r>
              <w:t xml:space="preserve">This role sits </w:t>
            </w:r>
            <w:r w:rsidR="002B67E1">
              <w:t>working within a cross functional</w:t>
            </w:r>
            <w:r>
              <w:t xml:space="preserve"> product team with a </w:t>
            </w:r>
            <w:r w:rsidR="002B67E1">
              <w:t>product designers, product owner</w:t>
            </w:r>
            <w:r w:rsidR="00757C35">
              <w:t xml:space="preserve"> and service design</w:t>
            </w:r>
            <w:r>
              <w:t xml:space="preserve"> collectively accountable for </w:t>
            </w:r>
            <w:r w:rsidR="00757C35">
              <w:t xml:space="preserve">the </w:t>
            </w:r>
            <w:r w:rsidR="00131AFB">
              <w:t xml:space="preserve">building </w:t>
            </w:r>
            <w:r w:rsidR="00757C35">
              <w:t xml:space="preserve">of </w:t>
            </w:r>
            <w:r w:rsidR="00131AFB">
              <w:t xml:space="preserve">new </w:t>
            </w:r>
            <w:r w:rsidR="00757C35">
              <w:t>and enhancement of existing</w:t>
            </w:r>
            <w:r w:rsidR="00131AFB">
              <w:t xml:space="preserve"> products and services that bring measurable value to our </w:t>
            </w:r>
            <w:r w:rsidR="008375DF">
              <w:t>members and customers.</w:t>
            </w:r>
            <w:r w:rsidR="008375DF">
              <w:br/>
              <w:t xml:space="preserve">Business analysts are accountable for mapping our customer journeys </w:t>
            </w:r>
            <w:r w:rsidR="00065189">
              <w:t xml:space="preserve">and </w:t>
            </w:r>
            <w:r w:rsidR="006318C1">
              <w:t xml:space="preserve">working closely with the proposition team to </w:t>
            </w:r>
            <w:r w:rsidR="009F3296">
              <w:t>translate business needs into clear functional requirements and acceptance criteria.</w:t>
            </w:r>
            <w:r w:rsidR="006318C1">
              <w:t xml:space="preserve"> </w:t>
            </w:r>
            <w:r w:rsidR="009F3296">
              <w:br/>
              <w:t xml:space="preserve">Business analyst will </w:t>
            </w:r>
            <w:r w:rsidR="006E4BCB">
              <w:t>contribute</w:t>
            </w:r>
            <w:r w:rsidR="00A73E87">
              <w:t xml:space="preserve"> to work that focusses on service design and operational excellence to help resolve friction or pain points in our incumbent </w:t>
            </w:r>
            <w:r w:rsidR="006E4BCB">
              <w:t xml:space="preserve">services and help prioritise and provide insight for process improvement. </w:t>
            </w:r>
            <w:r w:rsidR="00B477CB">
              <w:br/>
              <w:t xml:space="preserve">Assisting with testing, validation and acceptance criteria </w:t>
            </w:r>
            <w:r w:rsidR="00C600D7">
              <w:t>meet our desired outcomes and holding our strategic delivery partner to account for this standard too.</w:t>
            </w:r>
            <w:r w:rsidR="00E42B8D">
              <w:br/>
              <w:t xml:space="preserve">Identify areas of improvement that help inform product delivery prioritisation and need for </w:t>
            </w:r>
            <w:r w:rsidR="006F18C6">
              <w:t>change.</w:t>
            </w:r>
          </w:p>
        </w:tc>
      </w:tr>
    </w:tbl>
    <w:p w14:paraId="57EA9120" w14:textId="77777777" w:rsidR="000C6725" w:rsidRDefault="000C6725" w:rsidP="00303A10">
      <w:pPr>
        <w:pStyle w:val="Heading2"/>
        <w:numPr>
          <w:ilvl w:val="0"/>
          <w:numId w:val="0"/>
        </w:numPr>
      </w:pPr>
      <w:r w:rsidRPr="00F57716">
        <w:t>Deliverables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1A4AF830" w14:textId="77777777" w:rsidTr="006A0609">
        <w:tc>
          <w:tcPr>
            <w:tcW w:w="10546" w:type="dxa"/>
            <w:shd w:val="clear" w:color="auto" w:fill="F2F2F2" w:themeFill="background1" w:themeFillShade="F2"/>
          </w:tcPr>
          <w:p w14:paraId="4ACC4A4B" w14:textId="5BA8C19C" w:rsidR="005522B4" w:rsidRDefault="005522B4" w:rsidP="00E25A52">
            <w:pPr>
              <w:pStyle w:val="TableBullet1"/>
              <w:numPr>
                <w:ilvl w:val="0"/>
                <w:numId w:val="0"/>
              </w:numPr>
            </w:pPr>
          </w:p>
        </w:tc>
      </w:tr>
      <w:tr w:rsidR="005522B4" w14:paraId="6EB46675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49201437" w14:textId="77777777" w:rsidR="005522B4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2FF76B3B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6F321733" w14:textId="465ECEC3" w:rsidR="005522B4" w:rsidRDefault="006E4BCB" w:rsidP="00537052">
            <w:r>
              <w:t>Mapping of customer journeys</w:t>
            </w:r>
            <w:r w:rsidR="00DF0F7E">
              <w:t xml:space="preserve"> </w:t>
            </w:r>
          </w:p>
          <w:p w14:paraId="16BA5039" w14:textId="497AB610" w:rsidR="00DF0F7E" w:rsidRDefault="00DF0F7E" w:rsidP="00537052">
            <w:r>
              <w:t>Highlight pain points and create solutions/opportunities for improvement</w:t>
            </w:r>
          </w:p>
          <w:p w14:paraId="464EE471" w14:textId="2571595E" w:rsidR="009A5470" w:rsidRDefault="009A5470" w:rsidP="00537052">
            <w:r>
              <w:t>Support business case development for new products, enhancements and digital transformation initiatives</w:t>
            </w:r>
          </w:p>
          <w:p w14:paraId="07C3AC80" w14:textId="77777777" w:rsidR="00E25A52" w:rsidRDefault="003D596E" w:rsidP="00537052">
            <w:r>
              <w:t>Provide business insights and data analysis to support decision-making and service optimisation</w:t>
            </w:r>
          </w:p>
          <w:p w14:paraId="7852E9BC" w14:textId="77777777" w:rsidR="00F15E9C" w:rsidRDefault="0059498F" w:rsidP="00537052">
            <w:r>
              <w:t>Support in the development of relevant strategic product roadmaps</w:t>
            </w:r>
          </w:p>
          <w:p w14:paraId="599B792A" w14:textId="77777777" w:rsidR="0045624B" w:rsidRDefault="005F190A" w:rsidP="00537052">
            <w:r>
              <w:t>Management and development of our user story libraries</w:t>
            </w:r>
            <w:r w:rsidR="00E538ED">
              <w:t xml:space="preserve"> and acceptance criteria</w:t>
            </w:r>
          </w:p>
          <w:p w14:paraId="543A9EEC" w14:textId="77777777" w:rsidR="00F20A63" w:rsidRDefault="00F20A63" w:rsidP="00537052">
            <w:r>
              <w:t>Documented business requirements</w:t>
            </w:r>
          </w:p>
          <w:p w14:paraId="4364EF10" w14:textId="77777777" w:rsidR="00382462" w:rsidRDefault="00382462" w:rsidP="00537052">
            <w:r>
              <w:t xml:space="preserve">Change impact assessments and support plans for implementation </w:t>
            </w:r>
          </w:p>
          <w:p w14:paraId="19CB8699" w14:textId="67FE4127" w:rsidR="0035720B" w:rsidRPr="000C6725" w:rsidRDefault="0035720B" w:rsidP="00537052">
            <w:r>
              <w:t xml:space="preserve">Recommendations for ongoing process improvements and efficiency across our </w:t>
            </w:r>
            <w:r w:rsidR="006963B4">
              <w:t>experience.</w:t>
            </w:r>
          </w:p>
        </w:tc>
      </w:tr>
    </w:tbl>
    <w:p w14:paraId="41D9937F" w14:textId="77777777" w:rsidR="000C6725" w:rsidRDefault="000C6725" w:rsidP="00303A10">
      <w:pPr>
        <w:pStyle w:val="Heading2"/>
        <w:numPr>
          <w:ilvl w:val="0"/>
          <w:numId w:val="0"/>
        </w:numPr>
      </w:pPr>
      <w:r>
        <w:lastRenderedPageBreak/>
        <w:t>Relationships and autonomy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44C36EB7" w14:textId="77777777" w:rsidTr="0EB7BA11">
        <w:tc>
          <w:tcPr>
            <w:tcW w:w="10546" w:type="dxa"/>
            <w:shd w:val="clear" w:color="auto" w:fill="F2F2F2" w:themeFill="background1" w:themeFillShade="F2"/>
          </w:tcPr>
          <w:p w14:paraId="57A735AF" w14:textId="14B83025" w:rsidR="005522B4" w:rsidRDefault="005522B4" w:rsidP="004C09D7">
            <w:pPr>
              <w:pStyle w:val="TableBullet1"/>
              <w:numPr>
                <w:ilvl w:val="0"/>
                <w:numId w:val="0"/>
              </w:numPr>
              <w:spacing w:line="259" w:lineRule="auto"/>
              <w:ind w:left="170"/>
            </w:pPr>
          </w:p>
        </w:tc>
      </w:tr>
      <w:tr w:rsidR="005522B4" w14:paraId="482545B9" w14:textId="77777777" w:rsidTr="0EB7BA11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187B2ACA" w14:textId="77777777" w:rsidR="005522B4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238A29C2" w14:textId="77777777" w:rsidTr="0EB7BA11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74DB33DF" w14:textId="765A40AB" w:rsidR="00556A95" w:rsidRDefault="00556A95" w:rsidP="00537052">
            <w:r>
              <w:t>Reporting into the head of Product (either b2b or b2c)</w:t>
            </w:r>
          </w:p>
          <w:p w14:paraId="71DA5521" w14:textId="66BCD243" w:rsidR="005522B4" w:rsidRDefault="00E25A52" w:rsidP="00537052">
            <w:r>
              <w:t xml:space="preserve">Working with </w:t>
            </w:r>
            <w:r w:rsidR="0085071C">
              <w:t>the product team; product owner, head of product and our UX/UI team</w:t>
            </w:r>
            <w:r w:rsidR="004C09D7">
              <w:t xml:space="preserve"> and our delivery partner TCS.</w:t>
            </w:r>
          </w:p>
          <w:p w14:paraId="490DFA80" w14:textId="5203ECDB" w:rsidR="0085071C" w:rsidRDefault="0085071C" w:rsidP="00537052">
            <w:r>
              <w:t>Collaborati</w:t>
            </w:r>
            <w:r w:rsidR="006F7D68">
              <w:t>ng</w:t>
            </w:r>
            <w:r>
              <w:t xml:space="preserve"> with our colleagues in proposition</w:t>
            </w:r>
            <w:r w:rsidR="006F7D68">
              <w:t xml:space="preserve"> (b2b or b2c) </w:t>
            </w:r>
          </w:p>
          <w:p w14:paraId="58F0A8D7" w14:textId="506430A2" w:rsidR="0085071C" w:rsidRPr="000C6725" w:rsidRDefault="00436FB7" w:rsidP="00537052">
            <w:r>
              <w:t xml:space="preserve">Gathering insight from our Service Design team and our Data and Customer Insight function </w:t>
            </w:r>
          </w:p>
        </w:tc>
      </w:tr>
    </w:tbl>
    <w:p w14:paraId="0670AF4D" w14:textId="77777777" w:rsidR="000C6725" w:rsidRPr="005412BB" w:rsidRDefault="000C6725" w:rsidP="000C6725">
      <w:pPr>
        <w:pStyle w:val="Heading1"/>
        <w:numPr>
          <w:ilvl w:val="0"/>
          <w:numId w:val="0"/>
        </w:numPr>
      </w:pPr>
      <w:r w:rsidRPr="005412BB">
        <w:t>Role requirements</w:t>
      </w:r>
    </w:p>
    <w:p w14:paraId="2C01DCD0" w14:textId="77777777" w:rsidR="000C6725" w:rsidRDefault="000C6725" w:rsidP="00303A10">
      <w:pPr>
        <w:pStyle w:val="Heading2"/>
        <w:numPr>
          <w:ilvl w:val="0"/>
          <w:numId w:val="0"/>
        </w:numPr>
      </w:pPr>
      <w:r>
        <w:t>Experience and technical skills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C1280" w14:paraId="7008D74D" w14:textId="77777777" w:rsidTr="0EB7BA11">
        <w:tc>
          <w:tcPr>
            <w:tcW w:w="10546" w:type="dxa"/>
            <w:shd w:val="clear" w:color="auto" w:fill="F2F2F2" w:themeFill="background1" w:themeFillShade="F2"/>
          </w:tcPr>
          <w:p w14:paraId="12555E21" w14:textId="7DD162B3" w:rsidR="001C1280" w:rsidRDefault="001C1280" w:rsidP="00A65B03">
            <w:pPr>
              <w:pStyle w:val="TableBullet1"/>
              <w:numPr>
                <w:ilvl w:val="0"/>
                <w:numId w:val="0"/>
              </w:numPr>
              <w:spacing w:line="259" w:lineRule="auto"/>
              <w:rPr>
                <w:szCs w:val="16"/>
              </w:rPr>
            </w:pPr>
          </w:p>
        </w:tc>
      </w:tr>
      <w:tr w:rsidR="001C1280" w14:paraId="7B318307" w14:textId="77777777" w:rsidTr="0EB7BA11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1E389179" w14:textId="77777777" w:rsidR="001C1280" w:rsidRDefault="001C1280" w:rsidP="006A0609">
            <w:pPr>
              <w:pStyle w:val="KeyMsgText"/>
              <w:keepNext/>
              <w:ind w:right="-249"/>
            </w:pPr>
          </w:p>
        </w:tc>
      </w:tr>
      <w:tr w:rsidR="001C1280" w14:paraId="0B04384E" w14:textId="77777777" w:rsidTr="0EB7BA11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7E81537F" w14:textId="77777777" w:rsidR="001C1280" w:rsidRDefault="004C09D7" w:rsidP="00537052">
            <w:r>
              <w:t>Proven experience operating as a business analyst or similarly aligned role</w:t>
            </w:r>
          </w:p>
          <w:p w14:paraId="1F0D0F81" w14:textId="77777777" w:rsidR="00CA6FFB" w:rsidRDefault="00CA6FFB" w:rsidP="00537052">
            <w:r>
              <w:t>Having worked in a regulated environment, ideally pensions or other financially regulated business</w:t>
            </w:r>
          </w:p>
          <w:p w14:paraId="78DD2708" w14:textId="53932F4E" w:rsidR="007B7DD5" w:rsidRDefault="00532AEC" w:rsidP="00537052">
            <w:r>
              <w:t>Strong d</w:t>
            </w:r>
            <w:r w:rsidR="007B7DD5">
              <w:t xml:space="preserve">emonstrable experience in </w:t>
            </w:r>
            <w:r w:rsidR="00830C9A">
              <w:t>occupational or defined contribution pension</w:t>
            </w:r>
            <w:r w:rsidR="008D18BE">
              <w:t xml:space="preserve"> environment. This could be through </w:t>
            </w:r>
            <w:r w:rsidR="000E0B67">
              <w:t>compliance</w:t>
            </w:r>
            <w:r w:rsidR="008D18BE">
              <w:t>, operational or project</w:t>
            </w:r>
            <w:r>
              <w:t>-</w:t>
            </w:r>
            <w:r w:rsidR="008D18BE">
              <w:t xml:space="preserve">based </w:t>
            </w:r>
            <w:r w:rsidR="00C758F8">
              <w:t>experience.</w:t>
            </w:r>
          </w:p>
          <w:p w14:paraId="30385454" w14:textId="77777777" w:rsidR="00D6799E" w:rsidRDefault="00F547AD" w:rsidP="00537052">
            <w:r>
              <w:t>Experience</w:t>
            </w:r>
            <w:r w:rsidR="00D6799E">
              <w:t xml:space="preserve"> in service design, user experience or customer journey mapping</w:t>
            </w:r>
          </w:p>
          <w:p w14:paraId="19834779" w14:textId="77777777" w:rsidR="00A60B96" w:rsidRDefault="00D6799E" w:rsidP="00537052">
            <w:r>
              <w:t xml:space="preserve">Can </w:t>
            </w:r>
            <w:r w:rsidR="00A60B96">
              <w:t>demonstrate various business analysis techniques including requirements elicitation, process modelling and user story creation</w:t>
            </w:r>
          </w:p>
          <w:p w14:paraId="6C9B02E4" w14:textId="0AF9F714" w:rsidR="008D4860" w:rsidRDefault="008D4860" w:rsidP="00537052">
            <w:r>
              <w:t>Experience of working in multi-</w:t>
            </w:r>
            <w:r w:rsidR="00D775FF">
              <w:t>disciplinary</w:t>
            </w:r>
            <w:r>
              <w:t xml:space="preserve"> teams </w:t>
            </w:r>
            <w:r w:rsidR="00D775FF">
              <w:t>involving design, technology and business stakeholders</w:t>
            </w:r>
          </w:p>
          <w:p w14:paraId="0EFF1329" w14:textId="77777777" w:rsidR="00CA6FFB" w:rsidRDefault="008D4860" w:rsidP="00537052">
            <w:r>
              <w:t>P</w:t>
            </w:r>
            <w:r w:rsidR="00A60B96">
              <w:t xml:space="preserve">roficient in agile methodology and </w:t>
            </w:r>
            <w:r w:rsidR="00481FD5">
              <w:t>use of tools including Visio,</w:t>
            </w:r>
            <w:r w:rsidR="00E97874">
              <w:t xml:space="preserve"> Confluence,</w:t>
            </w:r>
            <w:r w:rsidR="00481FD5">
              <w:t xml:space="preserve"> Jira or similar</w:t>
            </w:r>
            <w:r w:rsidR="00D6799E">
              <w:t xml:space="preserve"> </w:t>
            </w:r>
            <w:r w:rsidR="00F547AD">
              <w:t xml:space="preserve"> </w:t>
            </w:r>
          </w:p>
          <w:p w14:paraId="3839206F" w14:textId="77777777" w:rsidR="00D775FF" w:rsidRDefault="00D775FF" w:rsidP="00537052">
            <w:r>
              <w:t xml:space="preserve">Awareness of risk management and compliance and how to apply this </w:t>
            </w:r>
          </w:p>
          <w:p w14:paraId="59A1AE34" w14:textId="77777777" w:rsidR="004C455E" w:rsidRDefault="004C455E" w:rsidP="00537052">
            <w:r>
              <w:t>Familiarity with UX/UI design tools and methodologies e.g Figma, Sketch</w:t>
            </w:r>
            <w:r w:rsidR="001C76D7">
              <w:t>, user journey mapping</w:t>
            </w:r>
          </w:p>
          <w:p w14:paraId="357CACF6" w14:textId="23F6BA25" w:rsidR="001C76D7" w:rsidRPr="000C6725" w:rsidRDefault="001C76D7" w:rsidP="00537052">
            <w:r>
              <w:t>Experience with customer research methodologies and design thinking approaches</w:t>
            </w:r>
          </w:p>
        </w:tc>
      </w:tr>
    </w:tbl>
    <w:p w14:paraId="3BF0C122" w14:textId="77777777" w:rsidR="000C6725" w:rsidRDefault="000C6725" w:rsidP="00303A10">
      <w:pPr>
        <w:pStyle w:val="Heading2"/>
        <w:numPr>
          <w:ilvl w:val="0"/>
          <w:numId w:val="0"/>
        </w:numPr>
      </w:pPr>
      <w:r>
        <w:t>Personal attributes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C1280" w14:paraId="17FDBB03" w14:textId="77777777" w:rsidTr="0EB7BA11">
        <w:tc>
          <w:tcPr>
            <w:tcW w:w="10546" w:type="dxa"/>
            <w:shd w:val="clear" w:color="auto" w:fill="F2F2F2" w:themeFill="background1" w:themeFillShade="F2"/>
          </w:tcPr>
          <w:p w14:paraId="14BFAA87" w14:textId="572721B2" w:rsidR="001C1280" w:rsidRPr="0086652D" w:rsidRDefault="001C1280" w:rsidP="0086652D">
            <w:pPr>
              <w:pStyle w:val="TableTextLeft"/>
            </w:pPr>
          </w:p>
        </w:tc>
      </w:tr>
      <w:tr w:rsidR="001C1280" w14:paraId="12133EFF" w14:textId="77777777" w:rsidTr="0EB7BA11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7BFC1DE1" w14:textId="77777777" w:rsidR="001C1280" w:rsidRDefault="001C1280" w:rsidP="006A0609">
            <w:pPr>
              <w:pStyle w:val="KeyMsgText"/>
              <w:keepNext/>
              <w:ind w:right="-249"/>
            </w:pPr>
          </w:p>
        </w:tc>
      </w:tr>
      <w:tr w:rsidR="001C1280" w14:paraId="338F95D0" w14:textId="77777777" w:rsidTr="0EB7BA11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2E412997" w14:textId="77777777" w:rsidR="001C1280" w:rsidRDefault="0086467E" w:rsidP="00537052">
            <w:r>
              <w:t>Curious and analytical mindset</w:t>
            </w:r>
          </w:p>
          <w:p w14:paraId="659F8ED3" w14:textId="77777777" w:rsidR="0086467E" w:rsidRDefault="0086467E" w:rsidP="00537052">
            <w:r>
              <w:t>Problem solver who enjoys working in a meri</w:t>
            </w:r>
            <w:r w:rsidR="0086652D">
              <w:t>tocratic environment</w:t>
            </w:r>
          </w:p>
          <w:p w14:paraId="5BE928BB" w14:textId="77777777" w:rsidR="0086652D" w:rsidRDefault="0086652D" w:rsidP="00537052">
            <w:r>
              <w:t xml:space="preserve">Ability to apply a ‘think next need’ </w:t>
            </w:r>
          </w:p>
          <w:p w14:paraId="12B9FEC2" w14:textId="57E7A57D" w:rsidR="009115E2" w:rsidRDefault="009115E2" w:rsidP="00537052">
            <w:r>
              <w:t>Strong communication skills with the ability to present complex information to a diverse audience</w:t>
            </w:r>
          </w:p>
          <w:p w14:paraId="076472AA" w14:textId="66E14FAE" w:rsidR="00325B84" w:rsidRPr="000C6725" w:rsidRDefault="00325B84" w:rsidP="00537052">
            <w:r>
              <w:t>Can get into the detail but also able to step back and analyse the problem to define the solution</w:t>
            </w:r>
          </w:p>
        </w:tc>
      </w:tr>
    </w:tbl>
    <w:p w14:paraId="26730CEE" w14:textId="77777777" w:rsidR="000C6725" w:rsidRDefault="000C6725" w:rsidP="00303A10">
      <w:pPr>
        <w:pStyle w:val="Heading2"/>
        <w:numPr>
          <w:ilvl w:val="0"/>
          <w:numId w:val="0"/>
        </w:numPr>
      </w:pPr>
      <w:r>
        <w:lastRenderedPageBreak/>
        <w:t>Differentiators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C1280" w14:paraId="3DEC1BEB" w14:textId="77777777" w:rsidTr="006A0609">
        <w:tc>
          <w:tcPr>
            <w:tcW w:w="10546" w:type="dxa"/>
            <w:shd w:val="clear" w:color="auto" w:fill="F2F2F2" w:themeFill="background1" w:themeFillShade="F2"/>
          </w:tcPr>
          <w:p w14:paraId="26C3BB10" w14:textId="69FAFD3B" w:rsidR="001C1280" w:rsidRDefault="001C1280" w:rsidP="00D0463B">
            <w:pPr>
              <w:pStyle w:val="TableBullet1"/>
              <w:numPr>
                <w:ilvl w:val="0"/>
                <w:numId w:val="0"/>
              </w:numPr>
              <w:ind w:left="170" w:hanging="170"/>
            </w:pPr>
          </w:p>
        </w:tc>
      </w:tr>
      <w:tr w:rsidR="001C1280" w14:paraId="338C1055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25F7EEAC" w14:textId="77777777" w:rsidR="001C1280" w:rsidRDefault="001C1280" w:rsidP="006A0609">
            <w:pPr>
              <w:pStyle w:val="KeyMsgText"/>
              <w:keepNext/>
              <w:ind w:right="-249"/>
            </w:pPr>
          </w:p>
        </w:tc>
      </w:tr>
      <w:tr w:rsidR="001C1280" w14:paraId="0C3943CB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1F5B4A2C" w14:textId="543B32BC" w:rsidR="001C1280" w:rsidRPr="000C6725" w:rsidRDefault="001C1280" w:rsidP="00537052"/>
        </w:tc>
      </w:tr>
    </w:tbl>
    <w:p w14:paraId="0BEA7301" w14:textId="77777777" w:rsidR="00176A70" w:rsidRDefault="00176A70" w:rsidP="00176A70">
      <w:pPr>
        <w:pStyle w:val="Heading2"/>
        <w:numPr>
          <w:ilvl w:val="0"/>
          <w:numId w:val="0"/>
        </w:numPr>
      </w:pPr>
      <w:r w:rsidRPr="00176A70">
        <w:t>Working pattern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76A70" w14:paraId="15E6AB55" w14:textId="77777777">
        <w:tc>
          <w:tcPr>
            <w:tcW w:w="10546" w:type="dxa"/>
            <w:shd w:val="clear" w:color="auto" w:fill="F2F2F2" w:themeFill="background1" w:themeFillShade="F2"/>
          </w:tcPr>
          <w:p w14:paraId="3C4A9FF1" w14:textId="77777777" w:rsidR="00176A70" w:rsidRDefault="00176A70">
            <w:pPr>
              <w:pStyle w:val="TableBullet1"/>
            </w:pPr>
            <w:r w:rsidRPr="00115822">
              <w:t xml:space="preserve">This section allows you </w:t>
            </w:r>
            <w:r>
              <w:t>discuss about flexibility allowed for the role</w:t>
            </w:r>
            <w:r w:rsidRPr="00115822">
              <w:t>.</w:t>
            </w:r>
          </w:p>
        </w:tc>
      </w:tr>
      <w:tr w:rsidR="00176A70" w14:paraId="4EEB955E" w14:textId="77777777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4D4799FE" w14:textId="77777777" w:rsidR="00176A70" w:rsidRDefault="00176A70">
            <w:pPr>
              <w:pStyle w:val="KeyMsgText"/>
              <w:keepNext/>
              <w:ind w:right="-249"/>
            </w:pPr>
          </w:p>
        </w:tc>
      </w:tr>
      <w:tr w:rsidR="00176A70" w14:paraId="00E79D2D" w14:textId="77777777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3ECE06CC" w14:textId="77777777" w:rsidR="00176A70" w:rsidRPr="000C6725" w:rsidRDefault="00176A70">
            <w:r>
              <w:fldChar w:fldCharType="begin">
                <w:ffData>
                  <w:name w:val=""/>
                  <w:enabled/>
                  <w:calcOnExit w:val="0"/>
                  <w:textInput>
                    <w:default w:val="&lt;Insert text&gt;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&lt;Insert text&gt;</w:t>
            </w:r>
            <w:r>
              <w:fldChar w:fldCharType="end"/>
            </w:r>
          </w:p>
        </w:tc>
      </w:tr>
    </w:tbl>
    <w:p w14:paraId="50856B63" w14:textId="77777777" w:rsidR="00176A70" w:rsidRDefault="00176A70" w:rsidP="00176A70">
      <w:pPr>
        <w:pStyle w:val="Heading2"/>
        <w:numPr>
          <w:ilvl w:val="0"/>
          <w:numId w:val="0"/>
        </w:numPr>
      </w:pPr>
      <w:r w:rsidRPr="00176A70">
        <w:t>Grade Descriptor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76A70" w14:paraId="20139988" w14:textId="77777777">
        <w:tc>
          <w:tcPr>
            <w:tcW w:w="10546" w:type="dxa"/>
            <w:shd w:val="clear" w:color="auto" w:fill="F2F2F2" w:themeFill="background1" w:themeFillShade="F2"/>
          </w:tcPr>
          <w:p w14:paraId="29759CF8" w14:textId="77777777" w:rsidR="00176A70" w:rsidRDefault="00176A70">
            <w:pPr>
              <w:pStyle w:val="TableBullet1"/>
            </w:pPr>
            <w:r w:rsidRPr="00176A70">
              <w:t>Insert high level grade descriptor</w:t>
            </w:r>
            <w:r w:rsidRPr="00115822">
              <w:t>.</w:t>
            </w:r>
          </w:p>
        </w:tc>
      </w:tr>
      <w:tr w:rsidR="00176A70" w14:paraId="30407538" w14:textId="77777777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2AF5BC2B" w14:textId="77777777" w:rsidR="00176A70" w:rsidRDefault="00176A70">
            <w:pPr>
              <w:pStyle w:val="KeyMsgText"/>
              <w:keepNext/>
              <w:ind w:right="-249"/>
            </w:pPr>
          </w:p>
        </w:tc>
      </w:tr>
      <w:tr w:rsidR="00176A70" w14:paraId="5BB48E7D" w14:textId="77777777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33DDB6A4" w14:textId="77777777" w:rsidR="00176A70" w:rsidRPr="000C6725" w:rsidRDefault="00176A70">
            <w:r>
              <w:fldChar w:fldCharType="begin">
                <w:ffData>
                  <w:name w:val=""/>
                  <w:enabled/>
                  <w:calcOnExit w:val="0"/>
                  <w:textInput>
                    <w:default w:val="&lt;Insert text&gt;"/>
                  </w:textInput>
                </w:ffData>
              </w:fldChar>
            </w:r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&lt;Insert text&gt;</w:t>
            </w:r>
            <w:r>
              <w:fldChar w:fldCharType="end"/>
            </w:r>
          </w:p>
        </w:tc>
      </w:tr>
    </w:tbl>
    <w:p w14:paraId="38CB343E" w14:textId="77777777" w:rsidR="00F2212E" w:rsidRDefault="00F2212E" w:rsidP="006D3A53"/>
    <w:sdt>
      <w:sdtPr>
        <w:alias w:val="Locked Back Graphics"/>
        <w:tag w:val="Locked Back Graphics"/>
        <w:id w:val="-1298136027"/>
        <w:lock w:val="sdtLocked"/>
        <w:placeholder>
          <w:docPart w:val="E31BBABE5E864A0BA9939AA38A63D58D"/>
        </w:placeholder>
      </w:sdtPr>
      <w:sdtContent>
        <w:p w14:paraId="669FF867" w14:textId="77777777" w:rsidR="005C7B64" w:rsidRDefault="00F2212E" w:rsidP="004E67AD">
          <w:pPr>
            <w:pStyle w:val="Spacer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58241" behindDoc="1" locked="1" layoutInCell="1" allowOverlap="1" wp14:anchorId="3AA55C07" wp14:editId="74C85407">
                    <wp:simplePos x="0" y="0"/>
                    <wp:positionH relativeFrom="page">
                      <wp:align>left</wp:align>
                    </wp:positionH>
                    <wp:positionV relativeFrom="page">
                      <wp:align>bottom</wp:align>
                    </wp:positionV>
                    <wp:extent cx="7560000" cy="1980000"/>
                    <wp:effectExtent l="0" t="0" r="3175" b="9525"/>
                    <wp:wrapSquare wrapText="bothSides"/>
                    <wp:docPr id="6" name="ColouredShape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>
                            <a:spLocks/>
                          </wps:cNvSpPr>
                          <wps:spPr>
                            <a:xfrm>
                              <a:off x="0" y="0"/>
                              <a:ext cx="7560000" cy="1980000"/>
                            </a:xfrm>
                            <a:prstGeom prst="rect">
                              <a:avLst/>
                            </a:prstGeom>
                            <a:solidFill>
                              <a:srgbClr val="28465F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txbx>
                            <w:txbxContent>
                              <w:tbl>
                                <w:tblPr>
                                  <w:tblW w:w="0" w:type="auto"/>
                                  <w:tblLayout w:type="fixed"/>
                                  <w:tblCellMar>
                                    <w:left w:w="0" w:type="dxa"/>
                                    <w:right w:w="0" w:type="dxa"/>
                                  </w:tblCellMar>
                                  <w:tblLook w:val="04A0" w:firstRow="1" w:lastRow="0" w:firstColumn="1" w:lastColumn="0" w:noHBand="0" w:noVBand="1"/>
                                </w:tblPr>
                                <w:tblGrid>
                                  <w:gridCol w:w="6096"/>
                                  <w:gridCol w:w="4433"/>
                                </w:tblGrid>
                                <w:tr w:rsidR="00F2212E" w14:paraId="3DD8043E" w14:textId="77777777" w:rsidTr="005C7B64">
                                  <w:trPr>
                                    <w:trHeight w:val="1701"/>
                                  </w:trPr>
                                  <w:tc>
                                    <w:tcPr>
                                      <w:tcW w:w="6096" w:type="dxa"/>
                                      <w:vAlign w:val="bottom"/>
                                    </w:tcPr>
                                    <w:p w14:paraId="70C54470" w14:textId="77777777" w:rsidR="00F2212E" w:rsidRPr="007267C1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Nest Corporation</w:t>
                                      </w:r>
                                    </w:p>
                                    <w:p w14:paraId="5ADF5FBE" w14:textId="77777777" w:rsidR="00F2212E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10 South Colonnade</w:t>
                                      </w:r>
                                    </w:p>
                                    <w:p w14:paraId="4668DAF5" w14:textId="77777777" w:rsidR="00F2212E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Canary Wharf</w:t>
                                      </w:r>
                                    </w:p>
                                    <w:p w14:paraId="3FA4C82A" w14:textId="77777777" w:rsidR="00F2212E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London, E14 4P</w:t>
                                      </w:r>
                                      <w:r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Z</w:t>
                                      </w:r>
                                    </w:p>
                                    <w:p w14:paraId="2F9FC0F6" w14:textId="77777777" w:rsidR="0064205F" w:rsidRPr="007267C1" w:rsidRDefault="0064205F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</w:p>
                                    <w:p w14:paraId="1EBA5EB5" w14:textId="77777777" w:rsidR="00F2212E" w:rsidRPr="00EA5C1A" w:rsidRDefault="00F2212E" w:rsidP="005C7B64">
                                      <w:pPr>
                                        <w:pStyle w:val="NoSpacing"/>
                                        <w:rPr>
                                          <w:b/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hyperlink r:id="rId14" w:history="1">
                                        <w:r w:rsidRPr="00EA5C1A">
                                          <w:rPr>
                                            <w:rStyle w:val="Hyperlink"/>
                                            <w:color w:val="FFFFFF" w:themeColor="background1"/>
                                            <w:sz w:val="28"/>
                                            <w:u w:val="none"/>
                                          </w:rPr>
                                          <w:t>nestpensions.org.uk</w:t>
                                        </w:r>
                                      </w:hyperlink>
                                    </w:p>
                                  </w:tc>
                                  <w:tc>
                                    <w:tcPr>
                                      <w:tcW w:w="4433" w:type="dxa"/>
                                      <w:vAlign w:val="bottom"/>
                                    </w:tcPr>
                                    <w:p w14:paraId="6ED00836" w14:textId="77777777" w:rsidR="00F2212E" w:rsidRPr="008805ED" w:rsidRDefault="00F2212E" w:rsidP="005C7B64">
                                      <w:pPr>
                                        <w:pStyle w:val="NoSpacing"/>
                                        <w:jc w:val="right"/>
                                        <w:rPr>
                                          <w:color w:val="FF7882"/>
                                          <w:sz w:val="16"/>
                                        </w:rPr>
                                      </w:pPr>
                                    </w:p>
                                  </w:tc>
                                </w:tr>
                              </w:tbl>
                              <w:p w14:paraId="2327857C" w14:textId="77777777" w:rsidR="00F2212E" w:rsidRDefault="00F2212E" w:rsidP="00F2212E">
                                <w:pPr>
                                  <w:pStyle w:val="Spacer"/>
                                </w:pPr>
                              </w:p>
                            </w:txbxContent>
                          </wps:txbx>
                          <wps:bodyPr rot="0" spcFirstLastPara="0" vert="horz" wrap="square" lIns="432000" tIns="432000" rIns="432000" bIns="43200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rect w14:anchorId="3AA55C07" id="ColouredShape" o:spid="_x0000_s1026" style="position:absolute;margin-left:0;margin-top:0;width:595.3pt;height:155.9pt;z-index:-251658239;visibility:visible;mso-wrap-style:square;mso-width-percent:0;mso-height-percent:0;mso-wrap-distance-left:0;mso-wrap-distance-top:0;mso-wrap-distance-right:0;mso-wrap-distance-bottom:0;mso-position-horizontal:left;mso-position-horizontal-relative:page;mso-position-vertical:bottom;mso-position-vertical-relative:page;mso-width-percent:0;mso-height-percent:0;mso-width-relative:margin;mso-height-relative:margin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VeECdwIAAFYFAAAOAAAAZHJzL2Uyb0RvYy54bWysVEtv2zAMvg/YfxB0X51kbdcZcYogRYYB&#10;QRe0HXpWZDk2JosapSTOfv0oyXFfww7DfDBE8ePHh0hOr7tWs71C14Ap+PhsxJkyEsrGbAv+/WH5&#10;4Yoz54UphQajCn5Ujl/P3r+bHmyuJlCDLhUyIjEuP9iC197bPMucrFUr3BlYZUhZAbbCk4jbrERx&#10;IPZWZ5PR6DI7AJYWQSrn6PYmKfks8leVkv5bVTnlmS44xebjH+N/E/7ZbCryLQpbN7IPQ/xDFK1o&#10;DDkdqG6EF2yHzRuqtpEIDip/JqHNoKoaqWIOlM149Cqb+1pYFXOh4jg7lMn9P1p5u7+3awyhO7sC&#10;+cNRRbKDdfmgCYLrMV2FbcBS4KyLVTwOVVSdZ5IuP11cjujjTJJu/PkqCoFV5Cdzi85/UdCycCg4&#10;0jPF6on9yvkEPUFiZKCbctloHQXcbhYa2V7Qk06uzi8vluEVid09h2kTwAaCWVKHm5hZSiam5Y9a&#10;BZw2d6piTUnhT2IksQHV4EdIqYwfJ1UtSpXcXzzLbbCIsUTCwFyR/4G7JwjN/ZY7Rdnjg6mK/TsY&#10;j/4WWDIeLKJnMH4wbhsD+CcCTVn1nhP+VKRUmlAl3206goTjBsrjGhlCGiRn5bKhJ1wJ59cCaXLo&#10;2WkbkLYG/MXZgSar4O7nTqDiTH811LrnH2lwwyy+kPCFtHkhmV27AHrtMe0SK+OR7NHr07FCaB9p&#10;EcyDZ1IJI8l/wTen48KnmadFItV8HkE0gFb4lbm3MlCHkoWme+geBdq+Mz019S2c5lDkrxo0YYOl&#10;s/Odp2aL3ftUqb6YNLyxK/pFE7bDczmintbh7DcAAAD//wMAUEsDBBQABgAIAAAAIQCju2oA2wAA&#10;AAYBAAAPAAAAZHJzL2Rvd25yZXYueG1sTI/BasMwEETvhf6D2EBvjewGjONaDiG0ofTUOvmAjbW1&#10;TayVsRTb7ddX6aW5LAwzzLzNN7PpxEiDay0riJcRCOLK6pZrBcfD62MKwnlkjZ1lUvBNDjbF/V2O&#10;mbYTf9JY+lqEEnYZKmi87zMpXdWQQbe0PXHwvuxg0Ac51FIPOIVy08mnKEqkwZbDQoM97RqqzuXF&#10;KJD8Isu3n215TMedn/DjPcF9otTDYt4+g/A0+/8wXPEDOhSB6WQvrJ3oFIRH/N+9evE6SkCcFKzi&#10;OAVZ5PIWv/gFAAD//wMAUEsBAi0AFAAGAAgAAAAhALaDOJL+AAAA4QEAABMAAAAAAAAAAAAAAAAA&#10;AAAAAFtDb250ZW50X1R5cGVzXS54bWxQSwECLQAUAAYACAAAACEAOP0h/9YAAACUAQAACwAAAAAA&#10;AAAAAAAAAAAvAQAAX3JlbHMvLnJlbHNQSwECLQAUAAYACAAAACEAOVXhAncCAABWBQAADgAAAAAA&#10;AAAAAAAAAAAuAgAAZHJzL2Uyb0RvYy54bWxQSwECLQAUAAYACAAAACEAo7tqANsAAAAGAQAADwAA&#10;AAAAAAAAAAAAAADRBAAAZHJzL2Rvd25yZXYueG1sUEsFBgAAAAAEAAQA8wAAANkFAAAAAA==&#10;" fillcolor="#28465f" stroked="f" strokeweight="1pt">
                    <v:textbox style="mso-fit-shape-to-text:t" inset="12mm,12mm,12mm,12mm">
                      <w:txbxContent>
                        <w:tbl>
                          <w:tblPr>
                            <w:tblW w:w="0" w:type="auto"/>
                            <w:tblLayout w:type="fixed"/>
                            <w:tblCellMar>
                              <w:left w:w="0" w:type="dxa"/>
                              <w:right w:w="0" w:type="dxa"/>
                            </w:tblCellMar>
                            <w:tblLook w:val="04A0" w:firstRow="1" w:lastRow="0" w:firstColumn="1" w:lastColumn="0" w:noHBand="0" w:noVBand="1"/>
                          </w:tblPr>
                          <w:tblGrid>
                            <w:gridCol w:w="6096"/>
                            <w:gridCol w:w="4433"/>
                          </w:tblGrid>
                          <w:tr w:rsidR="00F2212E" w14:paraId="3DD8043E" w14:textId="77777777" w:rsidTr="005C7B64">
                            <w:trPr>
                              <w:trHeight w:val="1701"/>
                            </w:trPr>
                            <w:tc>
                              <w:tcPr>
                                <w:tcW w:w="6096" w:type="dxa"/>
                                <w:vAlign w:val="bottom"/>
                              </w:tcPr>
                              <w:p w14:paraId="70C54470" w14:textId="77777777" w:rsidR="00F2212E" w:rsidRPr="007267C1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Nest Corporation</w:t>
                                </w:r>
                              </w:p>
                              <w:p w14:paraId="5ADF5FBE" w14:textId="77777777" w:rsidR="00F2212E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10 South Colonnade</w:t>
                                </w:r>
                              </w:p>
                              <w:p w14:paraId="4668DAF5" w14:textId="77777777" w:rsidR="00F2212E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Canary Wharf</w:t>
                                </w:r>
                              </w:p>
                              <w:p w14:paraId="3FA4C82A" w14:textId="77777777" w:rsidR="00F2212E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London, E14 4P</w:t>
                                </w:r>
                                <w:r>
                                  <w:rPr>
                                    <w:color w:val="FFFFFF" w:themeColor="background1"/>
                                    <w:sz w:val="24"/>
                                  </w:rPr>
                                  <w:t>Z</w:t>
                                </w:r>
                              </w:p>
                              <w:p w14:paraId="2F9FC0F6" w14:textId="77777777" w:rsidR="0064205F" w:rsidRPr="007267C1" w:rsidRDefault="0064205F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</w:p>
                              <w:p w14:paraId="1EBA5EB5" w14:textId="77777777" w:rsidR="00F2212E" w:rsidRPr="00EA5C1A" w:rsidRDefault="00F2212E" w:rsidP="005C7B64">
                                <w:pPr>
                                  <w:pStyle w:val="NoSpacing"/>
                                  <w:rPr>
                                    <w:b/>
                                    <w:color w:val="FFFFFF" w:themeColor="background1"/>
                                    <w:sz w:val="24"/>
                                  </w:rPr>
                                </w:pPr>
                                <w:hyperlink r:id="rId15" w:history="1">
                                  <w:r w:rsidRPr="00EA5C1A">
                                    <w:rPr>
                                      <w:rStyle w:val="Hyperlink"/>
                                      <w:color w:val="FFFFFF" w:themeColor="background1"/>
                                      <w:sz w:val="28"/>
                                      <w:u w:val="none"/>
                                    </w:rPr>
                                    <w:t>nestpensions.org.uk</w:t>
                                  </w:r>
                                </w:hyperlink>
                              </w:p>
                            </w:tc>
                            <w:tc>
                              <w:tcPr>
                                <w:tcW w:w="4433" w:type="dxa"/>
                                <w:vAlign w:val="bottom"/>
                              </w:tcPr>
                              <w:p w14:paraId="6ED00836" w14:textId="77777777" w:rsidR="00F2212E" w:rsidRPr="008805ED" w:rsidRDefault="00F2212E" w:rsidP="005C7B64">
                                <w:pPr>
                                  <w:pStyle w:val="NoSpacing"/>
                                  <w:jc w:val="right"/>
                                  <w:rPr>
                                    <w:color w:val="FF7882"/>
                                    <w:sz w:val="16"/>
                                  </w:rPr>
                                </w:pPr>
                              </w:p>
                            </w:tc>
                          </w:tr>
                        </w:tbl>
                        <w:p w14:paraId="2327857C" w14:textId="77777777" w:rsidR="00F2212E" w:rsidRDefault="00F2212E" w:rsidP="00F2212E">
                          <w:pPr>
                            <w:pStyle w:val="Spacer"/>
                          </w:pPr>
                        </w:p>
                      </w:txbxContent>
                    </v:textbox>
                    <w10:wrap type="square" anchorx="page" anchory="page"/>
                    <w10:anchorlock/>
                  </v:rect>
                </w:pict>
              </mc:Fallback>
            </mc:AlternateContent>
          </w:r>
        </w:p>
      </w:sdtContent>
    </w:sdt>
    <w:p w14:paraId="22096501" w14:textId="77777777" w:rsidR="00F2212E" w:rsidRDefault="00F2212E" w:rsidP="00F2212E">
      <w:pPr>
        <w:pStyle w:val="Hidden"/>
        <w:framePr w:wrap="around"/>
      </w:pPr>
    </w:p>
    <w:sectPr w:rsidR="00F2212E" w:rsidSect="000C6725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 w:code="9"/>
      <w:pgMar w:top="1588" w:right="680" w:bottom="1361" w:left="680" w:header="680" w:footer="62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D0D6D7E" w14:textId="77777777" w:rsidR="00700391" w:rsidRDefault="00700391" w:rsidP="00540F52">
      <w:r>
        <w:separator/>
      </w:r>
    </w:p>
  </w:endnote>
  <w:endnote w:type="continuationSeparator" w:id="0">
    <w:p w14:paraId="0D673830" w14:textId="77777777" w:rsidR="00700391" w:rsidRDefault="00700391" w:rsidP="00540F52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(none)">
    <w:altName w:val="Times New Roman"/>
    <w:panose1 w:val="00000000000000000000"/>
    <w:charset w:val="00"/>
    <w:family w:val="roman"/>
    <w:notTrueType/>
    <w:pitch w:val="default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ystem">
    <w:panose1 w:val="00000000000000000000"/>
    <w:charset w:val="00"/>
    <w:family w:val="swiss"/>
    <w:pitch w:val="variable"/>
    <w:sig w:usb0="00000003" w:usb1="00000000" w:usb2="00000000" w:usb3="00000000" w:csb0="00000001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B52CF5" w14:textId="77777777" w:rsidR="00176A70" w:rsidRDefault="00176A7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vertAnchor="page" w:horzAnchor="page" w:tblpX="681" w:tblpY="15990"/>
      <w:tblW w:w="10545" w:type="dxa"/>
      <w:tblBorders>
        <w:top w:val="single" w:sz="2" w:space="0" w:color="28465F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072"/>
      <w:gridCol w:w="1473"/>
    </w:tblGrid>
    <w:tr w:rsidR="005C7B64" w14:paraId="7E46A398" w14:textId="77777777" w:rsidTr="00F2212E">
      <w:trPr>
        <w:trHeight w:val="283"/>
      </w:trPr>
      <w:tc>
        <w:tcPr>
          <w:tcW w:w="9072" w:type="dxa"/>
          <w:vAlign w:val="bottom"/>
        </w:tcPr>
        <w:p w14:paraId="72B74739" w14:textId="77777777" w:rsidR="005C7B64" w:rsidRDefault="005C7B64" w:rsidP="00F2212E">
          <w:pPr>
            <w:pStyle w:val="Footer"/>
            <w:tabs>
              <w:tab w:val="left" w:pos="0"/>
              <w:tab w:val="right" w:pos="10538"/>
            </w:tabs>
          </w:pPr>
          <w:r w:rsidRPr="00A50E6B">
            <w:rPr>
              <w:b/>
              <w:bCs/>
            </w:rPr>
            <w:t>Nest</w:t>
          </w:r>
        </w:p>
      </w:tc>
      <w:tc>
        <w:tcPr>
          <w:tcW w:w="1473" w:type="dxa"/>
          <w:vAlign w:val="bottom"/>
        </w:tcPr>
        <w:p w14:paraId="7C34524F" w14:textId="77777777" w:rsidR="005C7B64" w:rsidRDefault="005C7B64" w:rsidP="00F2212E">
          <w:pPr>
            <w:pStyle w:val="Footer"/>
            <w:tabs>
              <w:tab w:val="left" w:pos="0"/>
              <w:tab w:val="right" w:pos="10538"/>
            </w:tabs>
            <w:jc w:val="right"/>
          </w:pP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PAGE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4</w:t>
          </w:r>
          <w:r w:rsidRPr="003166E3">
            <w:rPr>
              <w:b/>
            </w:rPr>
            <w:fldChar w:fldCharType="end"/>
          </w:r>
          <w:r w:rsidRPr="003166E3">
            <w:rPr>
              <w:b/>
            </w:rPr>
            <w:t xml:space="preserve"> of </w:t>
          </w: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NUMPAGES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7</w:t>
          </w:r>
          <w:r w:rsidRPr="003166E3">
            <w:rPr>
              <w:b/>
            </w:rPr>
            <w:fldChar w:fldCharType="end"/>
          </w:r>
        </w:p>
      </w:tc>
    </w:tr>
  </w:tbl>
  <w:p w14:paraId="76FF0B02" w14:textId="77777777" w:rsidR="00BB05CB" w:rsidRPr="005C7B64" w:rsidRDefault="00BB05CB" w:rsidP="005C7B64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vertAnchor="page" w:horzAnchor="page" w:tblpX="681" w:tblpY="15877"/>
      <w:tblW w:w="10545" w:type="dxa"/>
      <w:tblBorders>
        <w:top w:val="single" w:sz="2" w:space="0" w:color="FF8200" w:themeColor="text2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7938"/>
      <w:gridCol w:w="2607"/>
    </w:tblGrid>
    <w:tr w:rsidR="00BF6755" w14:paraId="4C32D504" w14:textId="77777777" w:rsidTr="001E7B00">
      <w:trPr>
        <w:trHeight w:val="397"/>
      </w:trPr>
      <w:tc>
        <w:tcPr>
          <w:tcW w:w="7938" w:type="dxa"/>
          <w:vAlign w:val="bottom"/>
        </w:tcPr>
        <w:p w14:paraId="4D7F88F4" w14:textId="77777777" w:rsidR="00BF6755" w:rsidRDefault="00BF6755" w:rsidP="001E7B00">
          <w:pPr>
            <w:pStyle w:val="Footer"/>
            <w:tabs>
              <w:tab w:val="left" w:pos="0"/>
              <w:tab w:val="right" w:pos="10538"/>
            </w:tabs>
          </w:pP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begin"/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IF 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begin"/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STYLEREF  "±CoverDraft"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separate"/>
          </w:r>
          <w:r w:rsidR="007B1476">
            <w:rPr>
              <w:rFonts w:asciiTheme="majorHAnsi" w:hAnsiTheme="majorHAnsi"/>
              <w:bCs/>
              <w:caps/>
              <w:noProof/>
              <w:color w:val="FF8200" w:themeColor="text2"/>
              <w:lang w:val="en-US"/>
            </w:rPr>
            <w:instrText>Error! No text of specified style in document.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end"/>
          </w:r>
          <w:r w:rsidRPr="00514A63">
            <w:rPr>
              <w:rFonts w:asciiTheme="majorHAnsi" w:hAnsiTheme="majorHAnsi"/>
              <w:b/>
              <w:caps/>
              <w:noProof/>
              <w:color w:val="FF8200" w:themeColor="text2"/>
            </w:rPr>
            <w:instrText>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= "Error*" "" 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begin"/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STYLEREF  "±CoverDraft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separate"/>
          </w:r>
          <w:r w:rsidRPr="00514A63">
            <w:rPr>
              <w:rFonts w:asciiTheme="majorHAnsi" w:hAnsiTheme="majorHAnsi"/>
              <w:b/>
              <w:caps/>
              <w:noProof/>
              <w:color w:val="FF8200" w:themeColor="text2"/>
            </w:rPr>
            <w:instrText>Main numbered heading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end"/>
          </w:r>
          <w:r>
            <w:rPr>
              <w:rFonts w:asciiTheme="majorHAnsi" w:hAnsiTheme="majorHAnsi"/>
              <w:b/>
              <w:caps/>
              <w:color w:val="FF8200" w:themeColor="text2"/>
            </w:rPr>
            <w:instrText xml:space="preserve">   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" 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end"/>
          </w:r>
          <w:r w:rsidRPr="00E47272">
            <w:rPr>
              <w:rFonts w:asciiTheme="majorHAnsi" w:hAnsiTheme="majorHAnsi"/>
            </w:rPr>
            <w:fldChar w:fldCharType="begin"/>
          </w:r>
          <w:r w:rsidRPr="00E47272">
            <w:rPr>
              <w:rFonts w:asciiTheme="majorHAnsi" w:hAnsiTheme="majorHAnsi"/>
            </w:rPr>
            <w:instrText xml:space="preserve"> IF "</w:instrText>
          </w:r>
          <w:r>
            <w:fldChar w:fldCharType="begin"/>
          </w:r>
          <w:r>
            <w:instrText xml:space="preserve"> STYLEREF  "±CoverConfi"</w:instrText>
          </w:r>
          <w:r>
            <w:fldChar w:fldCharType="separate"/>
          </w:r>
          <w:r w:rsidR="007B1476">
            <w:rPr>
              <w:b/>
              <w:bCs/>
              <w:noProof/>
              <w:lang w:val="en-US"/>
            </w:rPr>
            <w:instrText>Error! No text of specified style in document.</w:instrText>
          </w:r>
          <w:r>
            <w:fldChar w:fldCharType="end"/>
          </w:r>
          <w:r w:rsidRPr="00E47272">
            <w:rPr>
              <w:rFonts w:asciiTheme="majorHAnsi" w:hAnsiTheme="majorHAnsi"/>
              <w:noProof/>
            </w:rPr>
            <w:instrText>"</w:instrText>
          </w:r>
          <w:r w:rsidRPr="00E47272">
            <w:rPr>
              <w:rFonts w:asciiTheme="majorHAnsi" w:hAnsiTheme="majorHAnsi"/>
            </w:rPr>
            <w:instrText xml:space="preserve"> = "Error*" "" "</w:instrText>
          </w:r>
          <w:r>
            <w:rPr>
              <w:rFonts w:asciiTheme="majorHAnsi" w:hAnsiTheme="majorHAnsi"/>
            </w:rPr>
            <w:instrText xml:space="preserve">Nest </w:instrText>
          </w:r>
          <w:r>
            <w:fldChar w:fldCharType="begin"/>
          </w:r>
          <w:r>
            <w:instrText xml:space="preserve"> STYLEREF  "±CoverConfi</w:instrText>
          </w:r>
          <w:r>
            <w:fldChar w:fldCharType="separate"/>
          </w:r>
          <w:r w:rsidR="00F2212E">
            <w:rPr>
              <w:noProof/>
            </w:rPr>
            <w:instrText>Choose an item.</w:instrText>
          </w:r>
          <w:r>
            <w:fldChar w:fldCharType="end"/>
          </w:r>
          <w:r w:rsidRPr="00E47272">
            <w:rPr>
              <w:rFonts w:asciiTheme="majorHAnsi" w:hAnsiTheme="majorHAnsi"/>
            </w:rPr>
            <w:instrText xml:space="preserve">" </w:instrText>
          </w:r>
          <w:r w:rsidRPr="00E47272">
            <w:rPr>
              <w:rFonts w:asciiTheme="majorHAnsi" w:hAnsiTheme="majorHAnsi"/>
            </w:rPr>
            <w:fldChar w:fldCharType="end"/>
          </w:r>
        </w:p>
      </w:tc>
      <w:tc>
        <w:tcPr>
          <w:tcW w:w="2607" w:type="dxa"/>
          <w:vAlign w:val="bottom"/>
        </w:tcPr>
        <w:p w14:paraId="30B5DED8" w14:textId="77777777" w:rsidR="00BF6755" w:rsidRDefault="00BF6755" w:rsidP="001E7B00">
          <w:pPr>
            <w:pStyle w:val="Footer"/>
            <w:tabs>
              <w:tab w:val="left" w:pos="0"/>
              <w:tab w:val="right" w:pos="10538"/>
            </w:tabs>
            <w:jc w:val="right"/>
          </w:pP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PAGE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2</w:t>
          </w:r>
          <w:r w:rsidRPr="003166E3">
            <w:rPr>
              <w:b/>
            </w:rPr>
            <w:fldChar w:fldCharType="end"/>
          </w:r>
          <w:r w:rsidRPr="003166E3">
            <w:rPr>
              <w:b/>
            </w:rPr>
            <w:t xml:space="preserve"> of </w:t>
          </w: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NUMPAGES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8</w:t>
          </w:r>
          <w:r w:rsidRPr="003166E3">
            <w:rPr>
              <w:b/>
            </w:rPr>
            <w:fldChar w:fldCharType="end"/>
          </w:r>
        </w:p>
      </w:tc>
    </w:tr>
  </w:tbl>
  <w:p w14:paraId="5522DE68" w14:textId="77777777" w:rsidR="00BF6755" w:rsidRDefault="00BF6755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8565510" w14:textId="77777777" w:rsidR="00700391" w:rsidRPr="00861B99" w:rsidRDefault="00700391" w:rsidP="00540F52">
      <w:pPr>
        <w:rPr>
          <w:color w:val="E6E3D9" w:themeColor="background2"/>
        </w:rPr>
      </w:pPr>
      <w:r w:rsidRPr="00861B99">
        <w:rPr>
          <w:color w:val="E6E3D9" w:themeColor="background2"/>
        </w:rPr>
        <w:separator/>
      </w:r>
    </w:p>
  </w:footnote>
  <w:footnote w:type="continuationSeparator" w:id="0">
    <w:p w14:paraId="3A78F6EE" w14:textId="77777777" w:rsidR="00700391" w:rsidRPr="00861B99" w:rsidRDefault="00700391" w:rsidP="00540F52">
      <w:pPr>
        <w:rPr>
          <w:color w:val="E6E3D9" w:themeColor="background2"/>
        </w:rPr>
      </w:pPr>
      <w:r w:rsidRPr="00861B99">
        <w:rPr>
          <w:color w:val="E6E3D9" w:themeColor="background2"/>
        </w:rP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7250FC" w14:textId="77777777" w:rsidR="00176A70" w:rsidRDefault="00176A70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vertAnchor="page" w:horzAnchor="page" w:tblpX="681" w:tblpY="681"/>
      <w:tblW w:w="10545" w:type="dxa"/>
      <w:tblBorders>
        <w:bottom w:val="single" w:sz="4" w:space="0" w:color="28465F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10545"/>
    </w:tblGrid>
    <w:tr w:rsidR="005C7B64" w14:paraId="3EF9F9BD" w14:textId="77777777">
      <w:trPr>
        <w:cantSplit/>
        <w:trHeight w:hRule="exact" w:val="283"/>
      </w:trPr>
      <w:tc>
        <w:tcPr>
          <w:tcW w:w="10545" w:type="dxa"/>
        </w:tcPr>
        <w:p w14:paraId="08945E80" w14:textId="2A5FB86F" w:rsidR="005C7B64" w:rsidRPr="00E9626B" w:rsidRDefault="001255EF" w:rsidP="005C7B64">
          <w:pPr>
            <w:pStyle w:val="Header"/>
            <w:rPr>
              <w:rFonts w:asciiTheme="majorHAnsi" w:hAnsiTheme="majorHAnsi"/>
              <w:b w:val="0"/>
            </w:rPr>
          </w:pPr>
          <w:r w:rsidRPr="00E47272">
            <w:rPr>
              <w:rFonts w:asciiTheme="majorHAnsi" w:hAnsiTheme="majorHAnsi"/>
            </w:rPr>
            <w:fldChar w:fldCharType="begin"/>
          </w:r>
          <w:r w:rsidRPr="00E47272">
            <w:rPr>
              <w:rFonts w:asciiTheme="majorHAnsi" w:hAnsiTheme="majorHAnsi"/>
            </w:rPr>
            <w:instrText xml:space="preserve"> IF "</w:instrText>
          </w:r>
          <w:r>
            <w:fldChar w:fldCharType="begin"/>
          </w:r>
          <w:r>
            <w:instrText xml:space="preserve"> STYLEREF  "</w:instrText>
          </w:r>
          <w:r w:rsidRPr="000C6725">
            <w:instrText>±</w:instrText>
          </w:r>
          <w:r w:rsidR="004151AD" w:rsidRPr="004151AD">
            <w:instrText>CoverJobTitle</w:instrText>
          </w:r>
          <w:r>
            <w:instrText xml:space="preserve">" </w:instrText>
          </w:r>
          <w:r>
            <w:fldChar w:fldCharType="separate"/>
          </w:r>
          <w:r w:rsidR="00BC6DEF">
            <w:rPr>
              <w:noProof/>
            </w:rPr>
            <w:instrText>Business analyst</w:instrText>
          </w:r>
          <w:r>
            <w:fldChar w:fldCharType="end"/>
          </w:r>
          <w:r w:rsidRPr="00E47272">
            <w:rPr>
              <w:rFonts w:asciiTheme="majorHAnsi" w:hAnsiTheme="majorHAnsi"/>
              <w:noProof/>
            </w:rPr>
            <w:instrText>"</w:instrText>
          </w:r>
          <w:r w:rsidRPr="00E47272">
            <w:rPr>
              <w:rFonts w:asciiTheme="majorHAnsi" w:hAnsiTheme="majorHAnsi"/>
            </w:rPr>
            <w:instrText xml:space="preserve"> = "Error*" "" "</w:instrText>
          </w:r>
          <w:r>
            <w:fldChar w:fldCharType="begin"/>
          </w:r>
          <w:r>
            <w:instrText xml:space="preserve"> STYLEREF  "</w:instrText>
          </w:r>
          <w:r w:rsidR="004151AD" w:rsidRPr="004151AD">
            <w:instrText>±CoverJobTitle</w:instrText>
          </w:r>
          <w:r>
            <w:instrText xml:space="preserve">" </w:instrText>
          </w:r>
          <w:r>
            <w:fldChar w:fldCharType="separate"/>
          </w:r>
          <w:r w:rsidR="00BC6DEF">
            <w:rPr>
              <w:noProof/>
            </w:rPr>
            <w:instrText>Business analyst</w:instrText>
          </w:r>
          <w:r>
            <w:fldChar w:fldCharType="end"/>
          </w:r>
          <w:r w:rsidRPr="00E47272">
            <w:rPr>
              <w:rFonts w:asciiTheme="majorHAnsi" w:hAnsiTheme="majorHAnsi"/>
            </w:rPr>
            <w:instrText xml:space="preserve">" </w:instrText>
          </w:r>
          <w:r w:rsidRPr="00E47272">
            <w:rPr>
              <w:rFonts w:asciiTheme="majorHAnsi" w:hAnsiTheme="majorHAnsi"/>
            </w:rPr>
            <w:fldChar w:fldCharType="separate"/>
          </w:r>
          <w:r w:rsidR="00BC6DEF">
            <w:rPr>
              <w:noProof/>
            </w:rPr>
            <w:t>Business analyst</w:t>
          </w:r>
          <w:r w:rsidRPr="00E47272">
            <w:rPr>
              <w:rFonts w:asciiTheme="majorHAnsi" w:hAnsiTheme="majorHAnsi"/>
            </w:rPr>
            <w:fldChar w:fldCharType="end"/>
          </w:r>
        </w:p>
      </w:tc>
    </w:tr>
  </w:tbl>
  <w:p w14:paraId="16EEAC11" w14:textId="77777777" w:rsidR="00BB05CB" w:rsidRPr="005C7B64" w:rsidRDefault="00BB05CB" w:rsidP="005C7B64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AC693F" w14:textId="77777777" w:rsidR="00176A70" w:rsidRDefault="00176A70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4D7AAD9A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77E89A48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0B24CA38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F23458FA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5F5260C4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8E86E14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AFC244A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93D84962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2A0752E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345652CA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0A126C1"/>
    <w:multiLevelType w:val="multilevel"/>
    <w:tmpl w:val="2662D282"/>
    <w:lvl w:ilvl="0">
      <w:start w:val="1"/>
      <w:numFmt w:val="decimal"/>
      <w:lvlRestart w:val="0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1" w15:restartNumberingAfterBreak="0">
    <w:nsid w:val="17764A5B"/>
    <w:multiLevelType w:val="multilevel"/>
    <w:tmpl w:val="05F86D62"/>
    <w:name w:val="AppHeadList4"/>
    <w:lvl w:ilvl="0">
      <w:start w:val="1"/>
      <w:numFmt w:val="upperLetter"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2" w15:restartNumberingAfterBreak="0">
    <w:nsid w:val="1D712C58"/>
    <w:multiLevelType w:val="multilevel"/>
    <w:tmpl w:val="EF7C1A16"/>
    <w:numStyleLink w:val="SecListStyle"/>
  </w:abstractNum>
  <w:abstractNum w:abstractNumId="13" w15:restartNumberingAfterBreak="0">
    <w:nsid w:val="1F105759"/>
    <w:multiLevelType w:val="multilevel"/>
    <w:tmpl w:val="2662D282"/>
    <w:lvl w:ilvl="0">
      <w:start w:val="1"/>
      <w:numFmt w:val="decimal"/>
      <w:lvlRestart w:val="0"/>
      <w:pStyle w:val="Heading1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pStyle w:val="Heading2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pStyle w:val="Heading3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pStyle w:val="Heading4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4" w15:restartNumberingAfterBreak="0">
    <w:nsid w:val="2DAA1077"/>
    <w:multiLevelType w:val="multilevel"/>
    <w:tmpl w:val="B128FF14"/>
    <w:name w:val="SecHeadList4"/>
    <w:lvl w:ilvl="0">
      <w:start w:val="1"/>
      <w:numFmt w:val="decimal"/>
      <w:lvlRestart w:val="0"/>
      <w:isLgl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isLgl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isLgl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5" w15:restartNumberingAfterBreak="0">
    <w:nsid w:val="383B7E6D"/>
    <w:multiLevelType w:val="multilevel"/>
    <w:tmpl w:val="05F86D62"/>
    <w:styleLink w:val="AppListStyle"/>
    <w:lvl w:ilvl="0">
      <w:start w:val="1"/>
      <w:numFmt w:val="upperLetter"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6" w15:restartNumberingAfterBreak="0">
    <w:nsid w:val="42894F5E"/>
    <w:multiLevelType w:val="multilevel"/>
    <w:tmpl w:val="2662D282"/>
    <w:lvl w:ilvl="0">
      <w:start w:val="1"/>
      <w:numFmt w:val="decimal"/>
      <w:lvlRestart w:val="0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7" w15:restartNumberingAfterBreak="0">
    <w:nsid w:val="47FB34D5"/>
    <w:multiLevelType w:val="multilevel"/>
    <w:tmpl w:val="EF7C1A16"/>
    <w:styleLink w:val="SecListStyle"/>
    <w:lvl w:ilvl="0">
      <w:start w:val="1"/>
      <w:numFmt w:val="decimal"/>
      <w:lvlRestart w:val="0"/>
      <w:isLgl/>
      <w:lvlText w:val="%1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1">
      <w:start w:val="1"/>
      <w:numFmt w:val="decimal"/>
      <w:isLgl/>
      <w:lvlText w:val="%1.%2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2">
      <w:start w:val="1"/>
      <w:numFmt w:val="decimal"/>
      <w:isLgl/>
      <w:lvlText w:val="%1.%2.%3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3">
      <w:start w:val="1"/>
      <w:numFmt w:val="decimal"/>
      <w:isLgl/>
      <w:lvlText w:val="%1.%2.%3.%4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8" w15:restartNumberingAfterBreak="0">
    <w:nsid w:val="4A0744BE"/>
    <w:multiLevelType w:val="multilevel"/>
    <w:tmpl w:val="CEB6988C"/>
    <w:lvl w:ilvl="0">
      <w:start w:val="1"/>
      <w:numFmt w:val="bullet"/>
      <w:pStyle w:val="SymbolBullet1"/>
      <w:lvlText w:val="›"/>
      <w:lvlJc w:val="left"/>
      <w:pPr>
        <w:tabs>
          <w:tab w:val="num" w:pos="340"/>
        </w:tabs>
        <w:ind w:left="340" w:hanging="340"/>
      </w:pPr>
      <w:rPr>
        <w:rFonts w:ascii="Calibri" w:hAnsi="Calibri" w:hint="default"/>
        <w:color w:val="FF8200" w:themeColor="text2"/>
      </w:rPr>
    </w:lvl>
    <w:lvl w:ilvl="1">
      <w:start w:val="1"/>
      <w:numFmt w:val="bullet"/>
      <w:pStyle w:val="SymbolBullet2"/>
      <w:lvlText w:val="–"/>
      <w:lvlJc w:val="left"/>
      <w:pPr>
        <w:tabs>
          <w:tab w:val="num" w:pos="680"/>
        </w:tabs>
        <w:ind w:left="680" w:hanging="340"/>
      </w:pPr>
      <w:rPr>
        <w:rFonts w:ascii="(none)" w:hAnsi="(none)" w:hint="default"/>
        <w:color w:val="FF8200" w:themeColor="text2"/>
      </w:rPr>
    </w:lvl>
    <w:lvl w:ilvl="2">
      <w:start w:val="1"/>
      <w:numFmt w:val="bullet"/>
      <w:pStyle w:val="SymbolBullet3"/>
      <w:lvlText w:val="–"/>
      <w:lvlJc w:val="left"/>
      <w:pPr>
        <w:tabs>
          <w:tab w:val="num" w:pos="1021"/>
        </w:tabs>
        <w:ind w:left="1021" w:hanging="341"/>
      </w:pPr>
      <w:rPr>
        <w:rFonts w:ascii="(none)" w:hAnsi="(none)"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9" w15:restartNumberingAfterBreak="0">
    <w:nsid w:val="6EE3444F"/>
    <w:multiLevelType w:val="multilevel"/>
    <w:tmpl w:val="FA58AE70"/>
    <w:lvl w:ilvl="0">
      <w:start w:val="1"/>
      <w:numFmt w:val="bullet"/>
      <w:pStyle w:val="TableBullet1"/>
      <w:lvlText w:val="›"/>
      <w:lvlJc w:val="left"/>
      <w:pPr>
        <w:tabs>
          <w:tab w:val="num" w:pos="170"/>
        </w:tabs>
        <w:ind w:left="170" w:hanging="170"/>
      </w:pPr>
      <w:rPr>
        <w:rFonts w:ascii="Calibri" w:hAnsi="Calibri" w:hint="default"/>
        <w:color w:val="FF8200" w:themeColor="text2"/>
      </w:rPr>
    </w:lvl>
    <w:lvl w:ilvl="1">
      <w:start w:val="1"/>
      <w:numFmt w:val="bullet"/>
      <w:pStyle w:val="TableBullet2"/>
      <w:lvlText w:val="–"/>
      <w:lvlJc w:val="left"/>
      <w:pPr>
        <w:tabs>
          <w:tab w:val="num" w:pos="340"/>
        </w:tabs>
        <w:ind w:left="340" w:hanging="170"/>
      </w:pPr>
      <w:rPr>
        <w:rFonts w:ascii="Arial" w:hAnsi="Arial" w:hint="default"/>
        <w:color w:val="FF8200" w:themeColor="text2"/>
      </w:rPr>
    </w:lvl>
    <w:lvl w:ilvl="2">
      <w:start w:val="1"/>
      <w:numFmt w:val="bullet"/>
      <w:pStyle w:val="TableBullet3"/>
      <w:lvlText w:val="–"/>
      <w:lvlJc w:val="left"/>
      <w:pPr>
        <w:tabs>
          <w:tab w:val="num" w:pos="510"/>
        </w:tabs>
        <w:ind w:left="510" w:hanging="170"/>
      </w:pPr>
      <w:rPr>
        <w:rFonts w:ascii="Arial" w:hAnsi="Arial"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bullet"/>
      <w:lvlText w:val="–"/>
      <w:lvlJc w:val="left"/>
      <w:pPr>
        <w:ind w:left="0" w:firstLine="0"/>
      </w:pPr>
      <w:rPr>
        <w:rFonts w:ascii="(none)" w:hAnsi="(none)" w:hint="default"/>
        <w:color w:val="auto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0" w15:restartNumberingAfterBreak="0">
    <w:nsid w:val="796A3518"/>
    <w:multiLevelType w:val="multilevel"/>
    <w:tmpl w:val="530C6A6C"/>
    <w:lvl w:ilvl="0">
      <w:start w:val="1"/>
      <w:numFmt w:val="decimal"/>
      <w:pStyle w:val="AlphaNumBullet1"/>
      <w:lvlText w:val="%1."/>
      <w:lvlJc w:val="left"/>
      <w:pPr>
        <w:tabs>
          <w:tab w:val="num" w:pos="340"/>
        </w:tabs>
        <w:ind w:left="340" w:hanging="340"/>
      </w:pPr>
      <w:rPr>
        <w:rFonts w:hint="default"/>
        <w:color w:val="FF8200" w:themeColor="text2"/>
      </w:rPr>
    </w:lvl>
    <w:lvl w:ilvl="1">
      <w:start w:val="1"/>
      <w:numFmt w:val="lowerLetter"/>
      <w:pStyle w:val="AlphaNumBullet2"/>
      <w:lvlText w:val="%2."/>
      <w:lvlJc w:val="left"/>
      <w:pPr>
        <w:tabs>
          <w:tab w:val="num" w:pos="680"/>
        </w:tabs>
        <w:ind w:left="680" w:hanging="340"/>
      </w:pPr>
      <w:rPr>
        <w:rFonts w:hint="default"/>
        <w:color w:val="FF8200" w:themeColor="text2"/>
      </w:rPr>
    </w:lvl>
    <w:lvl w:ilvl="2">
      <w:start w:val="1"/>
      <w:numFmt w:val="lowerRoman"/>
      <w:pStyle w:val="AlphaNumBullet3"/>
      <w:lvlText w:val="%3."/>
      <w:lvlJc w:val="left"/>
      <w:pPr>
        <w:tabs>
          <w:tab w:val="num" w:pos="1021"/>
        </w:tabs>
        <w:ind w:left="1021" w:hanging="341"/>
      </w:pPr>
      <w:rPr>
        <w:rFonts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1" w15:restartNumberingAfterBreak="0">
    <w:nsid w:val="7A586721"/>
    <w:multiLevelType w:val="multilevel"/>
    <w:tmpl w:val="B0EE10D0"/>
    <w:lvl w:ilvl="0">
      <w:start w:val="1"/>
      <w:numFmt w:val="upperLetter"/>
      <w:pStyle w:val="AppHead1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pStyle w:val="AppHead2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pStyle w:val="AppHead3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pStyle w:val="AppHead4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num w:numId="1" w16cid:durableId="1181896657">
    <w:abstractNumId w:val="17"/>
  </w:num>
  <w:num w:numId="2" w16cid:durableId="1432240707">
    <w:abstractNumId w:val="15"/>
  </w:num>
  <w:num w:numId="3" w16cid:durableId="812218712">
    <w:abstractNumId w:val="20"/>
  </w:num>
  <w:num w:numId="4" w16cid:durableId="1995252549">
    <w:abstractNumId w:val="21"/>
  </w:num>
  <w:num w:numId="5" w16cid:durableId="1275867155">
    <w:abstractNumId w:val="15"/>
  </w:num>
  <w:num w:numId="6" w16cid:durableId="1047800805">
    <w:abstractNumId w:val="17"/>
  </w:num>
  <w:num w:numId="7" w16cid:durableId="1344822770">
    <w:abstractNumId w:val="18"/>
  </w:num>
  <w:num w:numId="8" w16cid:durableId="1182277008">
    <w:abstractNumId w:val="19"/>
  </w:num>
  <w:num w:numId="9" w16cid:durableId="119882528">
    <w:abstractNumId w:val="13"/>
  </w:num>
  <w:num w:numId="10" w16cid:durableId="1207449304">
    <w:abstractNumId w:val="9"/>
  </w:num>
  <w:num w:numId="11" w16cid:durableId="1376586749">
    <w:abstractNumId w:val="7"/>
  </w:num>
  <w:num w:numId="12" w16cid:durableId="794521645">
    <w:abstractNumId w:val="6"/>
  </w:num>
  <w:num w:numId="13" w16cid:durableId="896430166">
    <w:abstractNumId w:val="5"/>
  </w:num>
  <w:num w:numId="14" w16cid:durableId="1333727255">
    <w:abstractNumId w:val="4"/>
  </w:num>
  <w:num w:numId="15" w16cid:durableId="1922058471">
    <w:abstractNumId w:val="8"/>
  </w:num>
  <w:num w:numId="16" w16cid:durableId="1833138018">
    <w:abstractNumId w:val="3"/>
  </w:num>
  <w:num w:numId="17" w16cid:durableId="89939240">
    <w:abstractNumId w:val="2"/>
  </w:num>
  <w:num w:numId="18" w16cid:durableId="1542328216">
    <w:abstractNumId w:val="1"/>
  </w:num>
  <w:num w:numId="19" w16cid:durableId="1377773994">
    <w:abstractNumId w:val="0"/>
  </w:num>
  <w:num w:numId="20" w16cid:durableId="738133712">
    <w:abstractNumId w:val="10"/>
  </w:num>
  <w:num w:numId="21" w16cid:durableId="2037460636">
    <w:abstractNumId w:val="16"/>
  </w:num>
  <w:num w:numId="22" w16cid:durableId="48918836">
    <w:abstractNumId w:val="12"/>
  </w:num>
  <w:num w:numId="23" w16cid:durableId="2064206380">
    <w:abstractNumId w:val="18"/>
  </w:num>
  <w:num w:numId="24" w16cid:durableId="1138299337">
    <w:abstractNumId w:val="18"/>
  </w:num>
  <w:num w:numId="25" w16cid:durableId="1757748784">
    <w:abstractNumId w:val="18"/>
  </w:num>
  <w:numIdMacAtCleanup w:val="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B1476"/>
    <w:rsid w:val="00003A00"/>
    <w:rsid w:val="000041CA"/>
    <w:rsid w:val="00004B94"/>
    <w:rsid w:val="0001096A"/>
    <w:rsid w:val="000170EC"/>
    <w:rsid w:val="00020299"/>
    <w:rsid w:val="00024FD7"/>
    <w:rsid w:val="0003171F"/>
    <w:rsid w:val="00031BFC"/>
    <w:rsid w:val="000417E4"/>
    <w:rsid w:val="00064EB5"/>
    <w:rsid w:val="00065189"/>
    <w:rsid w:val="000672FB"/>
    <w:rsid w:val="0006764F"/>
    <w:rsid w:val="000711D1"/>
    <w:rsid w:val="0009764F"/>
    <w:rsid w:val="000A6313"/>
    <w:rsid w:val="000B70A9"/>
    <w:rsid w:val="000C52C5"/>
    <w:rsid w:val="000C6725"/>
    <w:rsid w:val="000C7A6F"/>
    <w:rsid w:val="000D055E"/>
    <w:rsid w:val="000D238B"/>
    <w:rsid w:val="000E0B67"/>
    <w:rsid w:val="000E52BD"/>
    <w:rsid w:val="000F011A"/>
    <w:rsid w:val="000F2D3D"/>
    <w:rsid w:val="00112CCB"/>
    <w:rsid w:val="00115822"/>
    <w:rsid w:val="001255EF"/>
    <w:rsid w:val="00131AFB"/>
    <w:rsid w:val="00141FF2"/>
    <w:rsid w:val="001475B3"/>
    <w:rsid w:val="00161EE2"/>
    <w:rsid w:val="00162264"/>
    <w:rsid w:val="00162DA4"/>
    <w:rsid w:val="0016532E"/>
    <w:rsid w:val="00172579"/>
    <w:rsid w:val="00176A70"/>
    <w:rsid w:val="00180354"/>
    <w:rsid w:val="00184014"/>
    <w:rsid w:val="0019565D"/>
    <w:rsid w:val="001A15EE"/>
    <w:rsid w:val="001B36D9"/>
    <w:rsid w:val="001B769D"/>
    <w:rsid w:val="001C1280"/>
    <w:rsid w:val="001C4090"/>
    <w:rsid w:val="001C76D7"/>
    <w:rsid w:val="001D1110"/>
    <w:rsid w:val="001E4F49"/>
    <w:rsid w:val="001E7B00"/>
    <w:rsid w:val="001F03E2"/>
    <w:rsid w:val="001F1375"/>
    <w:rsid w:val="001F4921"/>
    <w:rsid w:val="001F5965"/>
    <w:rsid w:val="00201F3B"/>
    <w:rsid w:val="0020649B"/>
    <w:rsid w:val="002110DB"/>
    <w:rsid w:val="00213108"/>
    <w:rsid w:val="0022143C"/>
    <w:rsid w:val="00224FA9"/>
    <w:rsid w:val="0022771E"/>
    <w:rsid w:val="002320FA"/>
    <w:rsid w:val="002368C5"/>
    <w:rsid w:val="00237382"/>
    <w:rsid w:val="0024096F"/>
    <w:rsid w:val="00245E0E"/>
    <w:rsid w:val="00255298"/>
    <w:rsid w:val="00268381"/>
    <w:rsid w:val="00272BF2"/>
    <w:rsid w:val="00273032"/>
    <w:rsid w:val="002757C4"/>
    <w:rsid w:val="00275E16"/>
    <w:rsid w:val="00282F0D"/>
    <w:rsid w:val="002B67E1"/>
    <w:rsid w:val="002C482B"/>
    <w:rsid w:val="002E32E1"/>
    <w:rsid w:val="002F1B8E"/>
    <w:rsid w:val="002F337F"/>
    <w:rsid w:val="002F4726"/>
    <w:rsid w:val="002F55E4"/>
    <w:rsid w:val="00300248"/>
    <w:rsid w:val="00301AC8"/>
    <w:rsid w:val="00303266"/>
    <w:rsid w:val="00303A10"/>
    <w:rsid w:val="00306A0D"/>
    <w:rsid w:val="003075C6"/>
    <w:rsid w:val="003166E3"/>
    <w:rsid w:val="00325B84"/>
    <w:rsid w:val="00326A8C"/>
    <w:rsid w:val="0033044F"/>
    <w:rsid w:val="0034634D"/>
    <w:rsid w:val="003535D4"/>
    <w:rsid w:val="0035554B"/>
    <w:rsid w:val="00355745"/>
    <w:rsid w:val="0035720B"/>
    <w:rsid w:val="00364CD8"/>
    <w:rsid w:val="00382462"/>
    <w:rsid w:val="003855C8"/>
    <w:rsid w:val="0038627D"/>
    <w:rsid w:val="003942C3"/>
    <w:rsid w:val="003A0291"/>
    <w:rsid w:val="003B0A55"/>
    <w:rsid w:val="003B3D63"/>
    <w:rsid w:val="003B495A"/>
    <w:rsid w:val="003D596E"/>
    <w:rsid w:val="00400B49"/>
    <w:rsid w:val="00400E40"/>
    <w:rsid w:val="004062F4"/>
    <w:rsid w:val="004151AD"/>
    <w:rsid w:val="00421979"/>
    <w:rsid w:val="00425C0C"/>
    <w:rsid w:val="00436727"/>
    <w:rsid w:val="00436FB7"/>
    <w:rsid w:val="004516B8"/>
    <w:rsid w:val="0045624B"/>
    <w:rsid w:val="00467260"/>
    <w:rsid w:val="00472E72"/>
    <w:rsid w:val="004738A5"/>
    <w:rsid w:val="004755BD"/>
    <w:rsid w:val="00480452"/>
    <w:rsid w:val="00481FD5"/>
    <w:rsid w:val="004822C8"/>
    <w:rsid w:val="0049056F"/>
    <w:rsid w:val="004A1348"/>
    <w:rsid w:val="004B3F40"/>
    <w:rsid w:val="004B6243"/>
    <w:rsid w:val="004C09D7"/>
    <w:rsid w:val="004C455E"/>
    <w:rsid w:val="004C4D86"/>
    <w:rsid w:val="004C7624"/>
    <w:rsid w:val="004D376F"/>
    <w:rsid w:val="004D49C5"/>
    <w:rsid w:val="004D7793"/>
    <w:rsid w:val="004E2AA3"/>
    <w:rsid w:val="004E2E9E"/>
    <w:rsid w:val="004E67AD"/>
    <w:rsid w:val="004F2B64"/>
    <w:rsid w:val="00501B39"/>
    <w:rsid w:val="00505F5C"/>
    <w:rsid w:val="00514A63"/>
    <w:rsid w:val="00522BB1"/>
    <w:rsid w:val="00525C70"/>
    <w:rsid w:val="00532AEC"/>
    <w:rsid w:val="00536C3A"/>
    <w:rsid w:val="00537052"/>
    <w:rsid w:val="00540DDE"/>
    <w:rsid w:val="00540F52"/>
    <w:rsid w:val="005522B4"/>
    <w:rsid w:val="00556A95"/>
    <w:rsid w:val="00577663"/>
    <w:rsid w:val="005820AD"/>
    <w:rsid w:val="0059270B"/>
    <w:rsid w:val="00592D1D"/>
    <w:rsid w:val="0059498F"/>
    <w:rsid w:val="005A125E"/>
    <w:rsid w:val="005A706D"/>
    <w:rsid w:val="005B6A2C"/>
    <w:rsid w:val="005C0956"/>
    <w:rsid w:val="005C7B64"/>
    <w:rsid w:val="005D1403"/>
    <w:rsid w:val="005D7F2B"/>
    <w:rsid w:val="005E062F"/>
    <w:rsid w:val="005E3EC4"/>
    <w:rsid w:val="005F190A"/>
    <w:rsid w:val="005F7D7E"/>
    <w:rsid w:val="00613FE8"/>
    <w:rsid w:val="00624D6E"/>
    <w:rsid w:val="006318C1"/>
    <w:rsid w:val="0064205F"/>
    <w:rsid w:val="006464B7"/>
    <w:rsid w:val="00650782"/>
    <w:rsid w:val="00653005"/>
    <w:rsid w:val="00653464"/>
    <w:rsid w:val="00654A00"/>
    <w:rsid w:val="00660D2D"/>
    <w:rsid w:val="006644CB"/>
    <w:rsid w:val="0066535F"/>
    <w:rsid w:val="006664EB"/>
    <w:rsid w:val="00667294"/>
    <w:rsid w:val="00667906"/>
    <w:rsid w:val="00667BC0"/>
    <w:rsid w:val="0068057A"/>
    <w:rsid w:val="00682AAA"/>
    <w:rsid w:val="00684C33"/>
    <w:rsid w:val="006963B4"/>
    <w:rsid w:val="00696B49"/>
    <w:rsid w:val="0069774A"/>
    <w:rsid w:val="006A0609"/>
    <w:rsid w:val="006B7429"/>
    <w:rsid w:val="006D2507"/>
    <w:rsid w:val="006D3A53"/>
    <w:rsid w:val="006D4F68"/>
    <w:rsid w:val="006D7107"/>
    <w:rsid w:val="006E2007"/>
    <w:rsid w:val="006E4BCB"/>
    <w:rsid w:val="006E54BD"/>
    <w:rsid w:val="006F18C6"/>
    <w:rsid w:val="006F7D68"/>
    <w:rsid w:val="00700391"/>
    <w:rsid w:val="00703279"/>
    <w:rsid w:val="00717670"/>
    <w:rsid w:val="0072026F"/>
    <w:rsid w:val="00722371"/>
    <w:rsid w:val="007267C1"/>
    <w:rsid w:val="00727F54"/>
    <w:rsid w:val="00734564"/>
    <w:rsid w:val="007546D5"/>
    <w:rsid w:val="00755387"/>
    <w:rsid w:val="00757C35"/>
    <w:rsid w:val="007667DF"/>
    <w:rsid w:val="00771F31"/>
    <w:rsid w:val="00771FBB"/>
    <w:rsid w:val="00785319"/>
    <w:rsid w:val="00786F0B"/>
    <w:rsid w:val="007900B1"/>
    <w:rsid w:val="00794CFA"/>
    <w:rsid w:val="007B1476"/>
    <w:rsid w:val="007B7533"/>
    <w:rsid w:val="007B7D04"/>
    <w:rsid w:val="007B7DD5"/>
    <w:rsid w:val="007D1CA5"/>
    <w:rsid w:val="007E12F9"/>
    <w:rsid w:val="007E34AE"/>
    <w:rsid w:val="007E4EAC"/>
    <w:rsid w:val="007E7EB3"/>
    <w:rsid w:val="007F4381"/>
    <w:rsid w:val="007F4A0B"/>
    <w:rsid w:val="0081128D"/>
    <w:rsid w:val="0081349F"/>
    <w:rsid w:val="00815032"/>
    <w:rsid w:val="00821203"/>
    <w:rsid w:val="0082303C"/>
    <w:rsid w:val="00823BC8"/>
    <w:rsid w:val="0083070E"/>
    <w:rsid w:val="00830C9A"/>
    <w:rsid w:val="008339D4"/>
    <w:rsid w:val="00835705"/>
    <w:rsid w:val="008375DF"/>
    <w:rsid w:val="0085071C"/>
    <w:rsid w:val="00861B99"/>
    <w:rsid w:val="0086467E"/>
    <w:rsid w:val="00866164"/>
    <w:rsid w:val="0086652D"/>
    <w:rsid w:val="008672C1"/>
    <w:rsid w:val="00870518"/>
    <w:rsid w:val="00871823"/>
    <w:rsid w:val="00885DBD"/>
    <w:rsid w:val="0088708F"/>
    <w:rsid w:val="008872B7"/>
    <w:rsid w:val="00890591"/>
    <w:rsid w:val="00897006"/>
    <w:rsid w:val="008A180C"/>
    <w:rsid w:val="008D18BE"/>
    <w:rsid w:val="008D4860"/>
    <w:rsid w:val="008E10D9"/>
    <w:rsid w:val="008E46E7"/>
    <w:rsid w:val="008F0612"/>
    <w:rsid w:val="00900C1F"/>
    <w:rsid w:val="009115E2"/>
    <w:rsid w:val="00923366"/>
    <w:rsid w:val="0092593D"/>
    <w:rsid w:val="009341FA"/>
    <w:rsid w:val="00937678"/>
    <w:rsid w:val="00942272"/>
    <w:rsid w:val="0094513F"/>
    <w:rsid w:val="00952455"/>
    <w:rsid w:val="00963DDB"/>
    <w:rsid w:val="009650C6"/>
    <w:rsid w:val="00973D95"/>
    <w:rsid w:val="00974426"/>
    <w:rsid w:val="0097713D"/>
    <w:rsid w:val="00984946"/>
    <w:rsid w:val="00985D74"/>
    <w:rsid w:val="009A5470"/>
    <w:rsid w:val="009B34D9"/>
    <w:rsid w:val="009B6701"/>
    <w:rsid w:val="009C0FFC"/>
    <w:rsid w:val="009C3F82"/>
    <w:rsid w:val="009F3296"/>
    <w:rsid w:val="00A019AF"/>
    <w:rsid w:val="00A162BB"/>
    <w:rsid w:val="00A41436"/>
    <w:rsid w:val="00A43C43"/>
    <w:rsid w:val="00A50215"/>
    <w:rsid w:val="00A53C3B"/>
    <w:rsid w:val="00A55398"/>
    <w:rsid w:val="00A60B96"/>
    <w:rsid w:val="00A65B03"/>
    <w:rsid w:val="00A711CD"/>
    <w:rsid w:val="00A72151"/>
    <w:rsid w:val="00A73E87"/>
    <w:rsid w:val="00A8426C"/>
    <w:rsid w:val="00A92508"/>
    <w:rsid w:val="00AB3E24"/>
    <w:rsid w:val="00AB7623"/>
    <w:rsid w:val="00AF5CF2"/>
    <w:rsid w:val="00B00AC5"/>
    <w:rsid w:val="00B02C86"/>
    <w:rsid w:val="00B06591"/>
    <w:rsid w:val="00B105DC"/>
    <w:rsid w:val="00B266F7"/>
    <w:rsid w:val="00B30E61"/>
    <w:rsid w:val="00B477CB"/>
    <w:rsid w:val="00B64A23"/>
    <w:rsid w:val="00B70DC9"/>
    <w:rsid w:val="00B774E4"/>
    <w:rsid w:val="00BA3E72"/>
    <w:rsid w:val="00BA4070"/>
    <w:rsid w:val="00BB05CB"/>
    <w:rsid w:val="00BB69C9"/>
    <w:rsid w:val="00BB7203"/>
    <w:rsid w:val="00BC4CA7"/>
    <w:rsid w:val="00BC6DEF"/>
    <w:rsid w:val="00BD292E"/>
    <w:rsid w:val="00BD516D"/>
    <w:rsid w:val="00BE1F3A"/>
    <w:rsid w:val="00BE2EEC"/>
    <w:rsid w:val="00BF4A69"/>
    <w:rsid w:val="00BF63CD"/>
    <w:rsid w:val="00BF6755"/>
    <w:rsid w:val="00C0572D"/>
    <w:rsid w:val="00C13B11"/>
    <w:rsid w:val="00C202D7"/>
    <w:rsid w:val="00C24256"/>
    <w:rsid w:val="00C32C01"/>
    <w:rsid w:val="00C5075C"/>
    <w:rsid w:val="00C55E23"/>
    <w:rsid w:val="00C56D53"/>
    <w:rsid w:val="00C600D7"/>
    <w:rsid w:val="00C65A9A"/>
    <w:rsid w:val="00C66079"/>
    <w:rsid w:val="00C67EC6"/>
    <w:rsid w:val="00C758F8"/>
    <w:rsid w:val="00C76629"/>
    <w:rsid w:val="00C77FB9"/>
    <w:rsid w:val="00C905AE"/>
    <w:rsid w:val="00C97690"/>
    <w:rsid w:val="00CA4E05"/>
    <w:rsid w:val="00CA669B"/>
    <w:rsid w:val="00CA6FFB"/>
    <w:rsid w:val="00CB022E"/>
    <w:rsid w:val="00CB1E37"/>
    <w:rsid w:val="00CB4384"/>
    <w:rsid w:val="00CD3ACA"/>
    <w:rsid w:val="00CD4536"/>
    <w:rsid w:val="00CE3869"/>
    <w:rsid w:val="00CF6BE0"/>
    <w:rsid w:val="00D0463B"/>
    <w:rsid w:val="00D10FFA"/>
    <w:rsid w:val="00D236EC"/>
    <w:rsid w:val="00D2532F"/>
    <w:rsid w:val="00D25671"/>
    <w:rsid w:val="00D3362B"/>
    <w:rsid w:val="00D34A41"/>
    <w:rsid w:val="00D353FF"/>
    <w:rsid w:val="00D62EC7"/>
    <w:rsid w:val="00D6799E"/>
    <w:rsid w:val="00D754B4"/>
    <w:rsid w:val="00D775FF"/>
    <w:rsid w:val="00D87F3B"/>
    <w:rsid w:val="00D9323C"/>
    <w:rsid w:val="00D95195"/>
    <w:rsid w:val="00DA20E1"/>
    <w:rsid w:val="00DC58D8"/>
    <w:rsid w:val="00DD249B"/>
    <w:rsid w:val="00DD273B"/>
    <w:rsid w:val="00DD52B1"/>
    <w:rsid w:val="00DE704F"/>
    <w:rsid w:val="00DF0F7E"/>
    <w:rsid w:val="00E03CC6"/>
    <w:rsid w:val="00E05CCE"/>
    <w:rsid w:val="00E17BBF"/>
    <w:rsid w:val="00E21352"/>
    <w:rsid w:val="00E2259E"/>
    <w:rsid w:val="00E2315D"/>
    <w:rsid w:val="00E23BE6"/>
    <w:rsid w:val="00E25A52"/>
    <w:rsid w:val="00E42B8D"/>
    <w:rsid w:val="00E538ED"/>
    <w:rsid w:val="00E63B25"/>
    <w:rsid w:val="00E806CF"/>
    <w:rsid w:val="00E85A69"/>
    <w:rsid w:val="00E86B42"/>
    <w:rsid w:val="00E967F5"/>
    <w:rsid w:val="00E97874"/>
    <w:rsid w:val="00E97A66"/>
    <w:rsid w:val="00EB0D07"/>
    <w:rsid w:val="00EB518A"/>
    <w:rsid w:val="00EB74B7"/>
    <w:rsid w:val="00EC004A"/>
    <w:rsid w:val="00EC08E2"/>
    <w:rsid w:val="00EC2484"/>
    <w:rsid w:val="00EE79AB"/>
    <w:rsid w:val="00F15E9C"/>
    <w:rsid w:val="00F20A63"/>
    <w:rsid w:val="00F2212E"/>
    <w:rsid w:val="00F2624A"/>
    <w:rsid w:val="00F30DE0"/>
    <w:rsid w:val="00F368D9"/>
    <w:rsid w:val="00F41613"/>
    <w:rsid w:val="00F54369"/>
    <w:rsid w:val="00F547AD"/>
    <w:rsid w:val="00F56589"/>
    <w:rsid w:val="00F618E3"/>
    <w:rsid w:val="00F667D6"/>
    <w:rsid w:val="00F8527B"/>
    <w:rsid w:val="00FA0181"/>
    <w:rsid w:val="00FA0B93"/>
    <w:rsid w:val="00FA5B65"/>
    <w:rsid w:val="00FC18B1"/>
    <w:rsid w:val="00FD2833"/>
    <w:rsid w:val="00FD2D49"/>
    <w:rsid w:val="00FD4713"/>
    <w:rsid w:val="00FF1DCA"/>
    <w:rsid w:val="00FF5303"/>
    <w:rsid w:val="01D09CFE"/>
    <w:rsid w:val="032C6A1C"/>
    <w:rsid w:val="044EC7EF"/>
    <w:rsid w:val="074D7AA8"/>
    <w:rsid w:val="07BB7E93"/>
    <w:rsid w:val="08E423BA"/>
    <w:rsid w:val="09DBE79E"/>
    <w:rsid w:val="0BA0A6A8"/>
    <w:rsid w:val="0C656BF8"/>
    <w:rsid w:val="0CAE6FF5"/>
    <w:rsid w:val="0D7EECC0"/>
    <w:rsid w:val="0E39230B"/>
    <w:rsid w:val="0EB7BA11"/>
    <w:rsid w:val="0F0F987C"/>
    <w:rsid w:val="116AB1CC"/>
    <w:rsid w:val="11A849FE"/>
    <w:rsid w:val="135761BD"/>
    <w:rsid w:val="1670A965"/>
    <w:rsid w:val="16A8E7AE"/>
    <w:rsid w:val="18E84A59"/>
    <w:rsid w:val="19EA111A"/>
    <w:rsid w:val="1BAB258D"/>
    <w:rsid w:val="1CAB3265"/>
    <w:rsid w:val="1D34743F"/>
    <w:rsid w:val="20D30886"/>
    <w:rsid w:val="2140D113"/>
    <w:rsid w:val="2209EC60"/>
    <w:rsid w:val="233DEB02"/>
    <w:rsid w:val="23637208"/>
    <w:rsid w:val="25B1108B"/>
    <w:rsid w:val="25B210D6"/>
    <w:rsid w:val="272F2EC3"/>
    <w:rsid w:val="2769AF77"/>
    <w:rsid w:val="27F7E6F6"/>
    <w:rsid w:val="27FC0EC2"/>
    <w:rsid w:val="28D88347"/>
    <w:rsid w:val="2D30D8A5"/>
    <w:rsid w:val="2E05D5D5"/>
    <w:rsid w:val="2E3A206B"/>
    <w:rsid w:val="31A916F6"/>
    <w:rsid w:val="34CE6477"/>
    <w:rsid w:val="35C98829"/>
    <w:rsid w:val="3ACC32B4"/>
    <w:rsid w:val="3AF958F9"/>
    <w:rsid w:val="3B25D29D"/>
    <w:rsid w:val="3EDE0F79"/>
    <w:rsid w:val="3F5022E6"/>
    <w:rsid w:val="3F6CDD3E"/>
    <w:rsid w:val="4048AD96"/>
    <w:rsid w:val="408284B1"/>
    <w:rsid w:val="40DF65A6"/>
    <w:rsid w:val="41252650"/>
    <w:rsid w:val="4203DA2C"/>
    <w:rsid w:val="45BAB34B"/>
    <w:rsid w:val="471A0D15"/>
    <w:rsid w:val="489A51AF"/>
    <w:rsid w:val="490E5B30"/>
    <w:rsid w:val="4975A146"/>
    <w:rsid w:val="4B9AACF4"/>
    <w:rsid w:val="4D6CABFA"/>
    <w:rsid w:val="4D71BEF0"/>
    <w:rsid w:val="50D5D388"/>
    <w:rsid w:val="535C481E"/>
    <w:rsid w:val="535CC569"/>
    <w:rsid w:val="53999701"/>
    <w:rsid w:val="55B2095D"/>
    <w:rsid w:val="56BD5848"/>
    <w:rsid w:val="59CCDF56"/>
    <w:rsid w:val="6064642D"/>
    <w:rsid w:val="60A14354"/>
    <w:rsid w:val="616A079F"/>
    <w:rsid w:val="62DDCAEC"/>
    <w:rsid w:val="648334F1"/>
    <w:rsid w:val="6572C291"/>
    <w:rsid w:val="662EFAA5"/>
    <w:rsid w:val="66570792"/>
    <w:rsid w:val="668FD23D"/>
    <w:rsid w:val="6A6B32C6"/>
    <w:rsid w:val="6AB74F04"/>
    <w:rsid w:val="6C521FCF"/>
    <w:rsid w:val="6C8EC87F"/>
    <w:rsid w:val="6DB41377"/>
    <w:rsid w:val="6DE6A2A6"/>
    <w:rsid w:val="6EF74FAF"/>
    <w:rsid w:val="71378552"/>
    <w:rsid w:val="73691944"/>
    <w:rsid w:val="75E3F8D0"/>
    <w:rsid w:val="77652FD5"/>
    <w:rsid w:val="7AEC1C1E"/>
    <w:rsid w:val="7D11BFFC"/>
    <w:rsid w:val="7E92C60C"/>
    <w:rsid w:val="7FD2C58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DC11CA3"/>
  <w15:chartTrackingRefBased/>
  <w15:docId w15:val="{F55FED78-E50E-41DB-8C7B-562CCACF247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color w:val="3C3C3C" w:themeColor="text1"/>
        <w:sz w:val="21"/>
        <w:szCs w:val="21"/>
        <w:lang w:val="en-GB" w:eastAsia="en-US" w:bidi="ar-SA"/>
      </w:rPr>
    </w:rPrDefault>
    <w:pPrDefault>
      <w:pPr>
        <w:spacing w:before="12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4" w:qFormat="1"/>
    <w:lsdException w:name="heading 2" w:semiHidden="1" w:uiPriority="4" w:unhideWhenUsed="1" w:qFormat="1"/>
    <w:lsdException w:name="heading 3" w:semiHidden="1" w:uiPriority="4" w:unhideWhenUsed="1"/>
    <w:lsdException w:name="heading 4" w:semiHidden="1" w:uiPriority="4" w:unhideWhenUsed="1"/>
    <w:lsdException w:name="heading 5" w:semiHidden="1" w:uiPriority="4" w:unhideWhenUsed="1" w:qFormat="1"/>
    <w:lsdException w:name="heading 6" w:semiHidden="1" w:uiPriority="4" w:unhideWhenUsed="1" w:qFormat="1"/>
    <w:lsdException w:name="heading 7" w:semiHidden="1" w:uiPriority="4" w:unhideWhenUsed="1" w:qFormat="1"/>
    <w:lsdException w:name="heading 8" w:semiHidden="1" w:uiPriority="4" w:unhideWhenUsed="1" w:qFormat="1"/>
    <w:lsdException w:name="heading 9" w:semiHidden="1" w:uiPriority="4" w:unhideWhenUsed="1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/>
    <w:lsdException w:name="footnote text" w:semiHidden="1" w:uiPriority="35" w:unhideWhenUsed="1"/>
    <w:lsdException w:name="annotation text" w:semiHidden="1" w:unhideWhenUsed="1"/>
    <w:lsdException w:name="header" w:semiHidden="1" w:uiPriority="36" w:unhideWhenUsed="1"/>
    <w:lsdException w:name="footer" w:semiHidden="1" w:uiPriority="36" w:unhideWhenUsed="1"/>
    <w:lsdException w:name="index heading" w:semiHidden="1"/>
    <w:lsdException w:name="caption" w:semiHidden="1" w:uiPriority="7" w:unhideWhenUsed="1"/>
    <w:lsdException w:name="table of figures" w:semiHidden="1" w:unhideWhenUsed="1"/>
    <w:lsdException w:name="envelope address" w:semiHidden="1"/>
    <w:lsdException w:name="envelope return" w:semiHidden="1"/>
    <w:lsdException w:name="footnote reference" w:semiHidden="1" w:uiPriority="35" w:unhideWhenUsed="1"/>
    <w:lsdException w:name="annotation reference" w:semiHidden="1" w:unhideWhenUsed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/>
    <w:lsdException w:name="List Number" w:semiHidden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 w:unhideWhenUsed="1"/>
    <w:lsdException w:name="Body Text" w:semiHidden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 w:unhideWhenUsed="1"/>
    <w:lsdException w:name="FollowedHyperlink" w:semiHidden="1" w:uiPriority="37" w:unhideWhenUsed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/>
    <w:lsdException w:name="Intense Reference" w:semiHidden="1" w:uiPriority="32" w:qFormat="1"/>
    <w:lsdException w:name="Book Title" w:semiHidden="1" w:uiPriority="33" w:qFormat="1"/>
    <w:lsdException w:name="Bibliography" w:semiHidden="1" w:uiPriority="37"/>
    <w:lsdException w:name="TOC Heading" w:semiHidden="1" w:uiPriority="38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/>
    <w:lsdException w:name="Smart Hyperlink" w:semiHidden="1"/>
    <w:lsdException w:name="Hashtag" w:semiHidden="1"/>
    <w:lsdException w:name="Unresolved Mention" w:semiHidden="1"/>
    <w:lsdException w:name="Smart Link" w:semiHidden="1"/>
  </w:latentStyles>
  <w:style w:type="paragraph" w:default="1" w:styleId="Normal">
    <w:name w:val="Normal"/>
    <w:aliases w:val="±BodyText"/>
    <w:qFormat/>
    <w:rsid w:val="00176A70"/>
  </w:style>
  <w:style w:type="paragraph" w:styleId="Heading1">
    <w:name w:val="heading 1"/>
    <w:aliases w:val="±Head1"/>
    <w:basedOn w:val="Head1NonToc"/>
    <w:next w:val="Normal"/>
    <w:link w:val="Heading1Char"/>
    <w:uiPriority w:val="4"/>
    <w:semiHidden/>
    <w:qFormat/>
    <w:rsid w:val="00EB74B7"/>
    <w:pPr>
      <w:numPr>
        <w:numId w:val="9"/>
      </w:numPr>
      <w:spacing w:before="600"/>
    </w:pPr>
  </w:style>
  <w:style w:type="paragraph" w:styleId="Heading2">
    <w:name w:val="heading 2"/>
    <w:aliases w:val="±Head2"/>
    <w:basedOn w:val="NoNumHead2"/>
    <w:next w:val="Normal"/>
    <w:link w:val="Heading2Char"/>
    <w:uiPriority w:val="4"/>
    <w:semiHidden/>
    <w:qFormat/>
    <w:rsid w:val="00EB74B7"/>
    <w:pPr>
      <w:numPr>
        <w:ilvl w:val="1"/>
        <w:numId w:val="9"/>
      </w:numPr>
    </w:pPr>
  </w:style>
  <w:style w:type="paragraph" w:styleId="Heading3">
    <w:name w:val="heading 3"/>
    <w:aliases w:val="±Head3"/>
    <w:basedOn w:val="NoNumHead2"/>
    <w:next w:val="Normal"/>
    <w:link w:val="Heading3Char"/>
    <w:uiPriority w:val="4"/>
    <w:semiHidden/>
    <w:rsid w:val="00EB74B7"/>
    <w:pPr>
      <w:numPr>
        <w:ilvl w:val="2"/>
        <w:numId w:val="9"/>
      </w:numPr>
      <w:outlineLvl w:val="2"/>
    </w:pPr>
    <w:rPr>
      <w:sz w:val="24"/>
    </w:rPr>
  </w:style>
  <w:style w:type="paragraph" w:styleId="Heading4">
    <w:name w:val="heading 4"/>
    <w:aliases w:val="±Head4"/>
    <w:basedOn w:val="NoNumHead2"/>
    <w:next w:val="Normal"/>
    <w:link w:val="Heading4Char"/>
    <w:uiPriority w:val="4"/>
    <w:semiHidden/>
    <w:rsid w:val="00EB74B7"/>
    <w:pPr>
      <w:numPr>
        <w:ilvl w:val="3"/>
        <w:numId w:val="9"/>
      </w:numPr>
      <w:outlineLvl w:val="3"/>
    </w:pPr>
    <w:rPr>
      <w:sz w:val="22"/>
    </w:rPr>
  </w:style>
  <w:style w:type="paragraph" w:styleId="Heading5">
    <w:name w:val="heading 5"/>
    <w:aliases w:val="±Head5"/>
    <w:basedOn w:val="NoNumHead2"/>
    <w:next w:val="Normal"/>
    <w:link w:val="Heading5Char"/>
    <w:uiPriority w:val="4"/>
    <w:semiHidden/>
    <w:rsid w:val="00EB74B7"/>
    <w:pPr>
      <w:keepLines/>
      <w:spacing w:after="0"/>
      <w:outlineLvl w:val="4"/>
    </w:pPr>
    <w:rPr>
      <w:rFonts w:eastAsiaTheme="majorEastAsia" w:cstheme="majorBidi"/>
      <w:b w:val="0"/>
    </w:rPr>
  </w:style>
  <w:style w:type="paragraph" w:styleId="Heading6">
    <w:name w:val="heading 6"/>
    <w:aliases w:val="±Head6"/>
    <w:basedOn w:val="NoNumHead2"/>
    <w:next w:val="Normal"/>
    <w:link w:val="Heading6Char"/>
    <w:uiPriority w:val="4"/>
    <w:semiHidden/>
    <w:rsid w:val="00EB74B7"/>
    <w:pPr>
      <w:keepLines/>
      <w:spacing w:after="0"/>
      <w:outlineLvl w:val="5"/>
    </w:pPr>
    <w:rPr>
      <w:rFonts w:eastAsiaTheme="majorEastAsia" w:cstheme="majorBidi"/>
      <w:b w:val="0"/>
      <w:i/>
      <w:iCs/>
    </w:rPr>
  </w:style>
  <w:style w:type="paragraph" w:styleId="Heading7">
    <w:name w:val="heading 7"/>
    <w:aliases w:val="±Head7"/>
    <w:basedOn w:val="NoNumHead2"/>
    <w:next w:val="Normal"/>
    <w:link w:val="Heading7Char"/>
    <w:uiPriority w:val="4"/>
    <w:semiHidden/>
    <w:rsid w:val="00EB74B7"/>
    <w:pPr>
      <w:keepLines/>
      <w:spacing w:after="0"/>
      <w:outlineLvl w:val="6"/>
    </w:pPr>
    <w:rPr>
      <w:rFonts w:eastAsiaTheme="majorEastAsia" w:cstheme="majorBidi"/>
      <w:b w:val="0"/>
      <w:iCs/>
    </w:rPr>
  </w:style>
  <w:style w:type="paragraph" w:styleId="Heading8">
    <w:name w:val="heading 8"/>
    <w:aliases w:val="±Head8"/>
    <w:basedOn w:val="NoNumHead2"/>
    <w:next w:val="Normal"/>
    <w:link w:val="Heading8Char"/>
    <w:uiPriority w:val="4"/>
    <w:semiHidden/>
    <w:rsid w:val="00EB74B7"/>
    <w:pPr>
      <w:keepLines/>
      <w:spacing w:after="0"/>
      <w:outlineLvl w:val="7"/>
    </w:pPr>
    <w:rPr>
      <w:rFonts w:eastAsiaTheme="majorEastAsia" w:cstheme="majorBidi"/>
    </w:rPr>
  </w:style>
  <w:style w:type="paragraph" w:styleId="Heading9">
    <w:name w:val="heading 9"/>
    <w:aliases w:val="±Head9"/>
    <w:basedOn w:val="NoNumHead2"/>
    <w:next w:val="Normal"/>
    <w:link w:val="Heading9Char"/>
    <w:uiPriority w:val="4"/>
    <w:semiHidden/>
    <w:rsid w:val="00EB74B7"/>
    <w:pPr>
      <w:keepLines/>
      <w:spacing w:after="0"/>
      <w:outlineLvl w:val="8"/>
    </w:pPr>
    <w:rPr>
      <w:rFonts w:eastAsiaTheme="majorEastAsia" w:cstheme="majorBidi"/>
      <w:i/>
      <w:iCs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AlphaNumBullet1">
    <w:name w:val="±AlphaNumBullet1"/>
    <w:basedOn w:val="Normal"/>
    <w:uiPriority w:val="1"/>
    <w:qFormat/>
    <w:rsid w:val="00EB74B7"/>
    <w:pPr>
      <w:numPr>
        <w:numId w:val="3"/>
      </w:numPr>
      <w:spacing w:before="60" w:after="60"/>
    </w:pPr>
  </w:style>
  <w:style w:type="paragraph" w:customStyle="1" w:styleId="AlphaNumBullet2">
    <w:name w:val="±AlphaNumBullet2"/>
    <w:basedOn w:val="Normal"/>
    <w:uiPriority w:val="1"/>
    <w:rsid w:val="00EB74B7"/>
    <w:pPr>
      <w:numPr>
        <w:ilvl w:val="1"/>
        <w:numId w:val="3"/>
      </w:numPr>
      <w:spacing w:before="60" w:after="60"/>
    </w:pPr>
  </w:style>
  <w:style w:type="paragraph" w:customStyle="1" w:styleId="AlphaNumBullet3">
    <w:name w:val="±AlphaNumBullet3"/>
    <w:basedOn w:val="Normal"/>
    <w:uiPriority w:val="1"/>
    <w:rsid w:val="00EB74B7"/>
    <w:pPr>
      <w:numPr>
        <w:ilvl w:val="2"/>
        <w:numId w:val="3"/>
      </w:numPr>
      <w:spacing w:before="60" w:after="60"/>
    </w:pPr>
  </w:style>
  <w:style w:type="paragraph" w:customStyle="1" w:styleId="AppBodyTextNum">
    <w:name w:val="±AppBodyTextNum"/>
    <w:basedOn w:val="Normal"/>
    <w:uiPriority w:val="28"/>
    <w:semiHidden/>
    <w:qFormat/>
    <w:rsid w:val="00EB74B7"/>
  </w:style>
  <w:style w:type="paragraph" w:customStyle="1" w:styleId="AppAlphaNumBullet1">
    <w:name w:val="±AppAlphaNumBullet1"/>
    <w:basedOn w:val="AppBodyTextNum"/>
    <w:uiPriority w:val="28"/>
    <w:semiHidden/>
    <w:qFormat/>
    <w:rsid w:val="00EB74B7"/>
  </w:style>
  <w:style w:type="paragraph" w:customStyle="1" w:styleId="AppAlphaNumBullet2">
    <w:name w:val="±AppAlphaNumBullet2"/>
    <w:basedOn w:val="AppBodyTextNum"/>
    <w:uiPriority w:val="28"/>
    <w:semiHidden/>
    <w:qFormat/>
    <w:rsid w:val="00EB74B7"/>
  </w:style>
  <w:style w:type="paragraph" w:customStyle="1" w:styleId="AppAlphaNumBullet3">
    <w:name w:val="±AppAlphaNumBullet3"/>
    <w:basedOn w:val="AppBodyTextNum"/>
    <w:uiPriority w:val="28"/>
    <w:semiHidden/>
    <w:qFormat/>
    <w:rsid w:val="00EB74B7"/>
  </w:style>
  <w:style w:type="paragraph" w:styleId="NoSpacing">
    <w:name w:val="No Spacing"/>
    <w:aliases w:val="±BaseStyle"/>
    <w:rsid w:val="00EB74B7"/>
    <w:pPr>
      <w:spacing w:before="0"/>
    </w:pPr>
    <w:rPr>
      <w:rFonts w:cs="Arial"/>
      <w:szCs w:val="20"/>
    </w:rPr>
  </w:style>
  <w:style w:type="paragraph" w:customStyle="1" w:styleId="Head1NonToc">
    <w:name w:val="±Head1NonToc"/>
    <w:basedOn w:val="NoSpacing"/>
    <w:next w:val="Normal"/>
    <w:uiPriority w:val="3"/>
    <w:semiHidden/>
    <w:rsid w:val="00EB74B7"/>
    <w:pPr>
      <w:keepNext/>
      <w:spacing w:before="480" w:after="120" w:line="216" w:lineRule="auto"/>
      <w:outlineLvl w:val="0"/>
    </w:pPr>
    <w:rPr>
      <w:rFonts w:asciiTheme="majorHAnsi" w:hAnsiTheme="majorHAnsi"/>
      <w:b/>
      <w:color w:val="28465F"/>
      <w:sz w:val="36"/>
    </w:rPr>
  </w:style>
  <w:style w:type="paragraph" w:customStyle="1" w:styleId="Divider">
    <w:name w:val="±Divider"/>
    <w:basedOn w:val="Head1NonToc"/>
    <w:next w:val="Normal"/>
    <w:uiPriority w:val="5"/>
    <w:semiHidden/>
    <w:rsid w:val="00EB74B7"/>
    <w:rPr>
      <w:sz w:val="72"/>
    </w:rPr>
  </w:style>
  <w:style w:type="paragraph" w:customStyle="1" w:styleId="AppHead1">
    <w:name w:val="±AppHead1"/>
    <w:basedOn w:val="Head1NonToc"/>
    <w:next w:val="Normal"/>
    <w:uiPriority w:val="6"/>
    <w:semiHidden/>
    <w:rsid w:val="00EB74B7"/>
    <w:pPr>
      <w:numPr>
        <w:numId w:val="4"/>
      </w:numPr>
    </w:pPr>
  </w:style>
  <w:style w:type="paragraph" w:customStyle="1" w:styleId="AppHead2">
    <w:name w:val="±AppHead2"/>
    <w:basedOn w:val="Head1NonToc"/>
    <w:next w:val="Normal"/>
    <w:uiPriority w:val="6"/>
    <w:semiHidden/>
    <w:rsid w:val="00EB74B7"/>
    <w:pPr>
      <w:numPr>
        <w:ilvl w:val="1"/>
        <w:numId w:val="4"/>
      </w:numPr>
      <w:outlineLvl w:val="1"/>
    </w:pPr>
    <w:rPr>
      <w:sz w:val="28"/>
    </w:rPr>
  </w:style>
  <w:style w:type="paragraph" w:customStyle="1" w:styleId="AppHead3">
    <w:name w:val="±AppHead3"/>
    <w:basedOn w:val="Head1NonToc"/>
    <w:next w:val="Normal"/>
    <w:uiPriority w:val="6"/>
    <w:semiHidden/>
    <w:rsid w:val="00EB74B7"/>
    <w:pPr>
      <w:numPr>
        <w:ilvl w:val="2"/>
        <w:numId w:val="4"/>
      </w:numPr>
      <w:outlineLvl w:val="2"/>
    </w:pPr>
    <w:rPr>
      <w:sz w:val="24"/>
    </w:rPr>
  </w:style>
  <w:style w:type="paragraph" w:customStyle="1" w:styleId="BodyHeading">
    <w:name w:val="±BodyHeading"/>
    <w:basedOn w:val="Normal"/>
    <w:next w:val="Normal"/>
    <w:uiPriority w:val="2"/>
    <w:qFormat/>
    <w:rsid w:val="00EB74B7"/>
    <w:pPr>
      <w:keepNext/>
      <w:spacing w:before="240" w:after="120"/>
    </w:pPr>
    <w:rPr>
      <w:b/>
      <w:color w:val="00A0A4" w:themeColor="accent1"/>
    </w:rPr>
  </w:style>
  <w:style w:type="paragraph" w:customStyle="1" w:styleId="BodyTextNum">
    <w:name w:val="±BodyTextNum"/>
    <w:basedOn w:val="Normal"/>
    <w:uiPriority w:val="28"/>
    <w:semiHidden/>
    <w:rsid w:val="00EB74B7"/>
  </w:style>
  <w:style w:type="paragraph" w:styleId="Caption">
    <w:name w:val="caption"/>
    <w:aliases w:val="±Caption"/>
    <w:basedOn w:val="BodyHeading"/>
    <w:next w:val="Normal"/>
    <w:link w:val="CaptionChar"/>
    <w:uiPriority w:val="7"/>
    <w:semiHidden/>
    <w:rsid w:val="00EB74B7"/>
    <w:pPr>
      <w:tabs>
        <w:tab w:val="left" w:pos="1134"/>
      </w:tabs>
      <w:spacing w:after="60"/>
      <w:ind w:left="1134" w:hanging="1134"/>
    </w:pPr>
    <w:rPr>
      <w:rFonts w:eastAsia="Calibri"/>
      <w:color w:val="3C3C3C" w:themeColor="text1"/>
      <w:sz w:val="20"/>
    </w:rPr>
  </w:style>
  <w:style w:type="character" w:customStyle="1" w:styleId="CaptionChar">
    <w:name w:val="Caption Char"/>
    <w:aliases w:val="±Caption Char"/>
    <w:basedOn w:val="DefaultParagraphFont"/>
    <w:link w:val="Caption"/>
    <w:uiPriority w:val="7"/>
    <w:semiHidden/>
    <w:rsid w:val="00537052"/>
    <w:rPr>
      <w:rFonts w:eastAsia="Calibri"/>
      <w:b/>
      <w:sz w:val="20"/>
    </w:rPr>
  </w:style>
  <w:style w:type="paragraph" w:customStyle="1" w:styleId="CaptionWide">
    <w:name w:val="±CaptionWide"/>
    <w:basedOn w:val="Caption"/>
    <w:next w:val="Normal"/>
    <w:uiPriority w:val="7"/>
    <w:semiHidden/>
    <w:rsid w:val="00EB74B7"/>
    <w:pPr>
      <w:tabs>
        <w:tab w:val="clear" w:pos="1134"/>
        <w:tab w:val="left" w:pos="284"/>
      </w:tabs>
      <w:ind w:left="283"/>
    </w:pPr>
    <w:rPr>
      <w:bCs/>
    </w:rPr>
  </w:style>
  <w:style w:type="paragraph" w:customStyle="1" w:styleId="CoverJobTitle">
    <w:name w:val="±CoverJobTitle"/>
    <w:basedOn w:val="NoSpacing"/>
    <w:uiPriority w:val="34"/>
    <w:semiHidden/>
    <w:rsid w:val="004151AD"/>
    <w:pPr>
      <w:spacing w:after="400"/>
    </w:pPr>
    <w:rPr>
      <w:b/>
      <w:color w:val="009DDB"/>
      <w:sz w:val="72"/>
    </w:rPr>
  </w:style>
  <w:style w:type="paragraph" w:customStyle="1" w:styleId="CoverConfi">
    <w:name w:val="±CoverConfi"/>
    <w:basedOn w:val="NoSpacing"/>
    <w:uiPriority w:val="34"/>
    <w:semiHidden/>
    <w:rsid w:val="00EB74B7"/>
    <w:pPr>
      <w:spacing w:before="40" w:after="40"/>
    </w:pPr>
  </w:style>
  <w:style w:type="paragraph" w:customStyle="1" w:styleId="CoverGrade">
    <w:name w:val="±CoverGrade"/>
    <w:basedOn w:val="NoSpacing"/>
    <w:uiPriority w:val="34"/>
    <w:semiHidden/>
    <w:rsid w:val="004151AD"/>
    <w:pPr>
      <w:spacing w:before="180"/>
    </w:pPr>
    <w:rPr>
      <w:color w:val="FFFFFF" w:themeColor="background1"/>
      <w:sz w:val="24"/>
    </w:rPr>
  </w:style>
  <w:style w:type="paragraph" w:customStyle="1" w:styleId="CoverDraft">
    <w:name w:val="±CoverDraft"/>
    <w:basedOn w:val="NoSpacing"/>
    <w:uiPriority w:val="34"/>
    <w:semiHidden/>
    <w:rsid w:val="00EB74B7"/>
  </w:style>
  <w:style w:type="paragraph" w:customStyle="1" w:styleId="CoverDirectorate">
    <w:name w:val="±CoverDirectorate"/>
    <w:basedOn w:val="NoSpacing"/>
    <w:uiPriority w:val="34"/>
    <w:semiHidden/>
    <w:rsid w:val="000C6725"/>
    <w:pPr>
      <w:spacing w:before="60"/>
    </w:pPr>
    <w:rPr>
      <w:b/>
      <w:color w:val="FFFFFF" w:themeColor="background1"/>
      <w:sz w:val="32"/>
    </w:rPr>
  </w:style>
  <w:style w:type="paragraph" w:customStyle="1" w:styleId="CoverDepartment">
    <w:name w:val="±CoverDepartment"/>
    <w:basedOn w:val="NoSpacing"/>
    <w:uiPriority w:val="34"/>
    <w:semiHidden/>
    <w:rsid w:val="000C6725"/>
    <w:pPr>
      <w:spacing w:before="60"/>
    </w:pPr>
    <w:rPr>
      <w:b/>
      <w:color w:val="FFFFFF" w:themeColor="background1"/>
      <w:sz w:val="32"/>
    </w:rPr>
  </w:style>
  <w:style w:type="paragraph" w:customStyle="1" w:styleId="CoverType">
    <w:name w:val="±CoverType"/>
    <w:basedOn w:val="NoSpacing"/>
    <w:uiPriority w:val="34"/>
    <w:semiHidden/>
    <w:rsid w:val="00EB74B7"/>
  </w:style>
  <w:style w:type="paragraph" w:customStyle="1" w:styleId="Hidden">
    <w:name w:val="±Hidden"/>
    <w:basedOn w:val="NoSpacing"/>
    <w:uiPriority w:val="33"/>
    <w:semiHidden/>
    <w:rsid w:val="00EB74B7"/>
    <w:pPr>
      <w:framePr w:wrap="around" w:vAnchor="page" w:hAnchor="page" w:xAlign="right" w:yAlign="bottom"/>
    </w:pPr>
    <w:rPr>
      <w:color w:val="C00000"/>
    </w:rPr>
  </w:style>
  <w:style w:type="paragraph" w:customStyle="1" w:styleId="IllustrateLeft">
    <w:name w:val="±IllustrateLeft"/>
    <w:basedOn w:val="NoSpacing"/>
    <w:uiPriority w:val="33"/>
    <w:semiHidden/>
    <w:rsid w:val="00EB74B7"/>
  </w:style>
  <w:style w:type="paragraph" w:customStyle="1" w:styleId="IllustrateCentre">
    <w:name w:val="±IllustrateCentre"/>
    <w:basedOn w:val="IllustrateLeft"/>
    <w:uiPriority w:val="33"/>
    <w:semiHidden/>
    <w:rsid w:val="00EB74B7"/>
    <w:pPr>
      <w:spacing w:before="120"/>
      <w:jc w:val="center"/>
    </w:pPr>
  </w:style>
  <w:style w:type="paragraph" w:customStyle="1" w:styleId="IllustrateRight">
    <w:name w:val="±IllustrateRight"/>
    <w:basedOn w:val="IllustrateLeft"/>
    <w:uiPriority w:val="33"/>
    <w:semiHidden/>
    <w:rsid w:val="00EB74B7"/>
    <w:pPr>
      <w:jc w:val="right"/>
    </w:pPr>
  </w:style>
  <w:style w:type="paragraph" w:customStyle="1" w:styleId="KeyMsgText">
    <w:name w:val="±KeyMsgText"/>
    <w:basedOn w:val="Normal"/>
    <w:uiPriority w:val="32"/>
    <w:semiHidden/>
    <w:rsid w:val="000C6725"/>
    <w:rPr>
      <w:sz w:val="20"/>
    </w:rPr>
  </w:style>
  <w:style w:type="paragraph" w:customStyle="1" w:styleId="KeyMsgHead">
    <w:name w:val="±KeyMsgHead"/>
    <w:basedOn w:val="KeyMsgText"/>
    <w:uiPriority w:val="32"/>
    <w:semiHidden/>
    <w:rsid w:val="00EB74B7"/>
    <w:pPr>
      <w:keepNext/>
      <w:pBdr>
        <w:bottom w:val="single" w:sz="12" w:space="6" w:color="FF8200" w:themeColor="text2"/>
      </w:pBdr>
      <w:spacing w:before="0" w:after="120"/>
    </w:pPr>
    <w:rPr>
      <w:b/>
      <w:color w:val="28465F"/>
    </w:rPr>
  </w:style>
  <w:style w:type="paragraph" w:customStyle="1" w:styleId="NoNumHead1">
    <w:name w:val="±NoNumHead1"/>
    <w:basedOn w:val="Head1NonToc"/>
    <w:next w:val="Normal"/>
    <w:uiPriority w:val="3"/>
    <w:semiHidden/>
    <w:rsid w:val="00EB74B7"/>
  </w:style>
  <w:style w:type="paragraph" w:customStyle="1" w:styleId="NoNumHead2">
    <w:name w:val="±NoNumHead2"/>
    <w:basedOn w:val="NoNumHead1"/>
    <w:next w:val="Normal"/>
    <w:uiPriority w:val="3"/>
    <w:semiHidden/>
    <w:rsid w:val="006A0609"/>
    <w:pPr>
      <w:spacing w:before="360"/>
      <w:outlineLvl w:val="1"/>
    </w:pPr>
    <w:rPr>
      <w:sz w:val="28"/>
    </w:rPr>
  </w:style>
  <w:style w:type="paragraph" w:customStyle="1" w:styleId="QuoteText">
    <w:name w:val="±QuoteText"/>
    <w:basedOn w:val="Normal"/>
    <w:next w:val="QuoteSource"/>
    <w:uiPriority w:val="32"/>
    <w:semiHidden/>
    <w:rsid w:val="00EB74B7"/>
    <w:pPr>
      <w:keepNext/>
      <w:spacing w:before="240" w:after="240"/>
    </w:pPr>
    <w:rPr>
      <w:b/>
      <w:color w:val="28465F"/>
      <w:sz w:val="24"/>
    </w:rPr>
  </w:style>
  <w:style w:type="paragraph" w:customStyle="1" w:styleId="Source">
    <w:name w:val="±Source"/>
    <w:basedOn w:val="Normal"/>
    <w:next w:val="Normal"/>
    <w:uiPriority w:val="8"/>
    <w:semiHidden/>
    <w:rsid w:val="00EB74B7"/>
    <w:pPr>
      <w:tabs>
        <w:tab w:val="left" w:pos="851"/>
      </w:tabs>
      <w:spacing w:before="60" w:after="60"/>
      <w:ind w:left="851" w:hanging="851"/>
    </w:pPr>
    <w:rPr>
      <w:rFonts w:eastAsia="Calibri"/>
      <w:i/>
      <w:sz w:val="18"/>
    </w:rPr>
  </w:style>
  <w:style w:type="paragraph" w:customStyle="1" w:styleId="SourceWide">
    <w:name w:val="±SourceWide"/>
    <w:basedOn w:val="Source"/>
    <w:next w:val="Normal"/>
    <w:uiPriority w:val="8"/>
    <w:semiHidden/>
    <w:rsid w:val="00EB74B7"/>
    <w:pPr>
      <w:tabs>
        <w:tab w:val="clear" w:pos="851"/>
        <w:tab w:val="left" w:pos="284"/>
      </w:tabs>
      <w:ind w:left="283" w:hanging="1134"/>
    </w:pPr>
  </w:style>
  <w:style w:type="paragraph" w:customStyle="1" w:styleId="Spacer">
    <w:name w:val="±Spacer"/>
    <w:basedOn w:val="NoSpacing"/>
    <w:semiHidden/>
    <w:rsid w:val="00EB74B7"/>
    <w:rPr>
      <w:rFonts w:ascii="Arial" w:hAnsi="Arial"/>
      <w:sz w:val="2"/>
    </w:rPr>
  </w:style>
  <w:style w:type="paragraph" w:customStyle="1" w:styleId="SummaryText">
    <w:name w:val="±SummaryText"/>
    <w:basedOn w:val="Normal"/>
    <w:next w:val="Normal"/>
    <w:uiPriority w:val="28"/>
    <w:semiHidden/>
    <w:qFormat/>
    <w:rsid w:val="00EB74B7"/>
    <w:rPr>
      <w:color w:val="28465F"/>
      <w:sz w:val="24"/>
    </w:rPr>
  </w:style>
  <w:style w:type="paragraph" w:customStyle="1" w:styleId="SymbolBullet1">
    <w:name w:val="±SymbolBullet1"/>
    <w:basedOn w:val="Normal"/>
    <w:uiPriority w:val="1"/>
    <w:qFormat/>
    <w:rsid w:val="00EB74B7"/>
    <w:pPr>
      <w:numPr>
        <w:numId w:val="7"/>
      </w:numPr>
      <w:spacing w:before="60" w:after="60"/>
    </w:pPr>
    <w:rPr>
      <w:rFonts w:eastAsia="Calibri"/>
    </w:rPr>
  </w:style>
  <w:style w:type="paragraph" w:customStyle="1" w:styleId="SymbolBullet2">
    <w:name w:val="±SymbolBullet2"/>
    <w:basedOn w:val="Normal"/>
    <w:uiPriority w:val="1"/>
    <w:rsid w:val="00EB74B7"/>
    <w:pPr>
      <w:numPr>
        <w:ilvl w:val="1"/>
        <w:numId w:val="7"/>
      </w:numPr>
      <w:spacing w:before="60" w:after="60"/>
    </w:pPr>
  </w:style>
  <w:style w:type="paragraph" w:customStyle="1" w:styleId="SymbolBullet3">
    <w:name w:val="±SymbolBullet3"/>
    <w:basedOn w:val="Normal"/>
    <w:uiPriority w:val="1"/>
    <w:rsid w:val="00EB74B7"/>
    <w:pPr>
      <w:numPr>
        <w:ilvl w:val="2"/>
        <w:numId w:val="7"/>
      </w:numPr>
      <w:spacing w:before="60" w:after="60"/>
    </w:pPr>
  </w:style>
  <w:style w:type="paragraph" w:customStyle="1" w:styleId="TableTextLeft">
    <w:name w:val="±TableTextLeft"/>
    <w:basedOn w:val="Normal"/>
    <w:uiPriority w:val="31"/>
    <w:semiHidden/>
    <w:rsid w:val="00A72151"/>
    <w:pPr>
      <w:spacing w:before="40" w:after="40"/>
    </w:pPr>
    <w:rPr>
      <w:sz w:val="16"/>
    </w:rPr>
  </w:style>
  <w:style w:type="paragraph" w:customStyle="1" w:styleId="TableBullet1">
    <w:name w:val="±TableBullet1"/>
    <w:basedOn w:val="TableTextLeft"/>
    <w:uiPriority w:val="31"/>
    <w:semiHidden/>
    <w:rsid w:val="00EB74B7"/>
    <w:pPr>
      <w:numPr>
        <w:numId w:val="8"/>
      </w:numPr>
      <w:tabs>
        <w:tab w:val="left" w:pos="340"/>
      </w:tabs>
    </w:pPr>
    <w:rPr>
      <w:rFonts w:eastAsia="Calibri"/>
    </w:rPr>
  </w:style>
  <w:style w:type="paragraph" w:customStyle="1" w:styleId="TableBullet2">
    <w:name w:val="±TableBullet2"/>
    <w:basedOn w:val="TableTextLeft"/>
    <w:uiPriority w:val="31"/>
    <w:semiHidden/>
    <w:rsid w:val="00EB74B7"/>
    <w:pPr>
      <w:numPr>
        <w:ilvl w:val="1"/>
        <w:numId w:val="8"/>
      </w:numPr>
    </w:pPr>
  </w:style>
  <w:style w:type="paragraph" w:customStyle="1" w:styleId="TableBullet3">
    <w:name w:val="±TableBullet3"/>
    <w:basedOn w:val="TableTextLeft"/>
    <w:uiPriority w:val="31"/>
    <w:semiHidden/>
    <w:rsid w:val="00EB74B7"/>
    <w:pPr>
      <w:numPr>
        <w:ilvl w:val="2"/>
        <w:numId w:val="8"/>
      </w:numPr>
      <w:tabs>
        <w:tab w:val="clear" w:pos="510"/>
        <w:tab w:val="left" w:pos="1021"/>
      </w:tabs>
    </w:pPr>
  </w:style>
  <w:style w:type="paragraph" w:customStyle="1" w:styleId="TableHeadingLeft">
    <w:name w:val="±TableHeadingLeft"/>
    <w:basedOn w:val="TableTextLeft"/>
    <w:uiPriority w:val="31"/>
    <w:semiHidden/>
    <w:rsid w:val="00EB74B7"/>
    <w:pPr>
      <w:keepNext/>
    </w:pPr>
    <w:rPr>
      <w:b/>
      <w:szCs w:val="26"/>
    </w:rPr>
  </w:style>
  <w:style w:type="paragraph" w:customStyle="1" w:styleId="TableHeadingCentre">
    <w:name w:val="±TableHeadingCentre"/>
    <w:basedOn w:val="TableHeadingLeft"/>
    <w:uiPriority w:val="31"/>
    <w:semiHidden/>
    <w:rsid w:val="00EB74B7"/>
    <w:pPr>
      <w:jc w:val="center"/>
    </w:pPr>
  </w:style>
  <w:style w:type="paragraph" w:customStyle="1" w:styleId="TableHeadingRight">
    <w:name w:val="±TableHeadingRight"/>
    <w:basedOn w:val="TableHeadingLeft"/>
    <w:uiPriority w:val="31"/>
    <w:semiHidden/>
    <w:rsid w:val="00EB74B7"/>
    <w:pPr>
      <w:jc w:val="right"/>
    </w:pPr>
  </w:style>
  <w:style w:type="paragraph" w:customStyle="1" w:styleId="TableTextCentre">
    <w:name w:val="±TableTextCentre"/>
    <w:basedOn w:val="TableTextLeft"/>
    <w:uiPriority w:val="31"/>
    <w:semiHidden/>
    <w:rsid w:val="00EB74B7"/>
    <w:pPr>
      <w:jc w:val="center"/>
    </w:pPr>
  </w:style>
  <w:style w:type="paragraph" w:customStyle="1" w:styleId="TableTextRight">
    <w:name w:val="±TableTextRight"/>
    <w:basedOn w:val="TableTextLeft"/>
    <w:uiPriority w:val="31"/>
    <w:semiHidden/>
    <w:rsid w:val="00EB74B7"/>
    <w:pPr>
      <w:jc w:val="right"/>
    </w:pPr>
  </w:style>
  <w:style w:type="paragraph" w:customStyle="1" w:styleId="TableTotalLeft">
    <w:name w:val="±TableTotalLeft"/>
    <w:basedOn w:val="TableTextLeft"/>
    <w:uiPriority w:val="31"/>
    <w:semiHidden/>
    <w:rsid w:val="00EB74B7"/>
    <w:rPr>
      <w:b/>
    </w:rPr>
  </w:style>
  <w:style w:type="paragraph" w:customStyle="1" w:styleId="TableTotalCentre">
    <w:name w:val="±TableTotalCentre"/>
    <w:basedOn w:val="TableTotalLeft"/>
    <w:uiPriority w:val="31"/>
    <w:semiHidden/>
    <w:rsid w:val="00EB74B7"/>
    <w:pPr>
      <w:framePr w:wrap="around" w:vAnchor="page" w:hAnchor="margin" w:y="1135"/>
      <w:suppressOverlap/>
      <w:jc w:val="center"/>
    </w:pPr>
  </w:style>
  <w:style w:type="paragraph" w:customStyle="1" w:styleId="TableTotalRight">
    <w:name w:val="±TableTotalRight"/>
    <w:basedOn w:val="TableTotalLeft"/>
    <w:uiPriority w:val="31"/>
    <w:semiHidden/>
    <w:rsid w:val="00EB74B7"/>
    <w:pPr>
      <w:framePr w:wrap="around" w:vAnchor="page" w:hAnchor="margin" w:y="1135"/>
      <w:suppressOverlap/>
      <w:jc w:val="right"/>
    </w:pPr>
  </w:style>
  <w:style w:type="paragraph" w:styleId="BalloonText">
    <w:name w:val="Balloon Text"/>
    <w:basedOn w:val="Normal"/>
    <w:link w:val="BalloonTextChar"/>
    <w:uiPriority w:val="99"/>
    <w:semiHidden/>
    <w:rsid w:val="00EB74B7"/>
    <w:rPr>
      <w:rFonts w:ascii="Tahoma" w:hAnsi="Tahoma" w:cs="Tahoma"/>
      <w:color w:val="808080" w:themeColor="background1" w:themeShade="80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537052"/>
    <w:rPr>
      <w:rFonts w:ascii="Tahoma" w:hAnsi="Tahoma" w:cs="Tahoma"/>
      <w:color w:val="808080" w:themeColor="background1" w:themeShade="80"/>
      <w:sz w:val="16"/>
      <w:szCs w:val="16"/>
    </w:rPr>
  </w:style>
  <w:style w:type="character" w:styleId="CommentReference">
    <w:name w:val="annotation reference"/>
    <w:basedOn w:val="DefaultParagraphFont"/>
    <w:uiPriority w:val="99"/>
    <w:semiHidden/>
    <w:rsid w:val="00EB74B7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rsid w:val="00EB74B7"/>
    <w:rPr>
      <w:rFonts w:ascii="Arial" w:hAnsi="Arial"/>
      <w:color w:val="auto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537052"/>
    <w:rPr>
      <w:rFonts w:ascii="Arial" w:hAnsi="Arial"/>
      <w:color w:val="auto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EB74B7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37052"/>
    <w:rPr>
      <w:rFonts w:ascii="Arial" w:hAnsi="Arial"/>
      <w:b/>
      <w:bCs/>
      <w:color w:val="auto"/>
    </w:rPr>
  </w:style>
  <w:style w:type="character" w:styleId="FollowedHyperlink">
    <w:name w:val="FollowedHyperlink"/>
    <w:aliases w:val="±FollowedHyperlink"/>
    <w:basedOn w:val="DefaultParagraphFont"/>
    <w:uiPriority w:val="37"/>
    <w:semiHidden/>
    <w:rsid w:val="00EB74B7"/>
    <w:rPr>
      <w:b/>
      <w:color w:val="005EA5"/>
      <w:u w:val="single"/>
    </w:rPr>
  </w:style>
  <w:style w:type="paragraph" w:styleId="Footer">
    <w:name w:val="footer"/>
    <w:aliases w:val="±Footer"/>
    <w:basedOn w:val="NoSpacing"/>
    <w:link w:val="FooterChar"/>
    <w:uiPriority w:val="36"/>
    <w:semiHidden/>
    <w:rsid w:val="00EB74B7"/>
    <w:rPr>
      <w:sz w:val="17"/>
    </w:rPr>
  </w:style>
  <w:style w:type="character" w:customStyle="1" w:styleId="FooterChar">
    <w:name w:val="Footer Char"/>
    <w:aliases w:val="±Footer Char"/>
    <w:basedOn w:val="DefaultParagraphFont"/>
    <w:link w:val="Footer"/>
    <w:uiPriority w:val="36"/>
    <w:semiHidden/>
    <w:rsid w:val="00537052"/>
    <w:rPr>
      <w:rFonts w:cs="Arial"/>
      <w:sz w:val="17"/>
      <w:szCs w:val="20"/>
    </w:rPr>
  </w:style>
  <w:style w:type="character" w:styleId="FootnoteReference">
    <w:name w:val="footnote reference"/>
    <w:basedOn w:val="DefaultParagraphFont"/>
    <w:uiPriority w:val="35"/>
    <w:semiHidden/>
    <w:rsid w:val="00EB74B7"/>
    <w:rPr>
      <w:rFonts w:asciiTheme="minorHAnsi" w:hAnsiTheme="minorHAnsi"/>
      <w:color w:val="FF8200" w:themeColor="text2"/>
      <w:vertAlign w:val="superscript"/>
    </w:rPr>
  </w:style>
  <w:style w:type="paragraph" w:styleId="FootnoteText">
    <w:name w:val="footnote text"/>
    <w:aliases w:val="±FootnoteText"/>
    <w:basedOn w:val="NoSpacing"/>
    <w:link w:val="FootnoteTextChar"/>
    <w:uiPriority w:val="35"/>
    <w:semiHidden/>
    <w:rsid w:val="00EB74B7"/>
    <w:pPr>
      <w:spacing w:before="60"/>
      <w:ind w:left="284" w:hanging="284"/>
    </w:pPr>
    <w:rPr>
      <w:sz w:val="18"/>
    </w:rPr>
  </w:style>
  <w:style w:type="character" w:customStyle="1" w:styleId="FootnoteTextChar">
    <w:name w:val="Footnote Text Char"/>
    <w:aliases w:val="±FootnoteText Char"/>
    <w:basedOn w:val="DefaultParagraphFont"/>
    <w:link w:val="FootnoteText"/>
    <w:uiPriority w:val="35"/>
    <w:semiHidden/>
    <w:rsid w:val="00537052"/>
    <w:rPr>
      <w:rFonts w:cs="Arial"/>
      <w:sz w:val="18"/>
      <w:szCs w:val="20"/>
    </w:rPr>
  </w:style>
  <w:style w:type="paragraph" w:styleId="Header">
    <w:name w:val="header"/>
    <w:aliases w:val="±Header"/>
    <w:basedOn w:val="NoSpacing"/>
    <w:link w:val="HeaderChar"/>
    <w:uiPriority w:val="36"/>
    <w:semiHidden/>
    <w:rsid w:val="00EB74B7"/>
    <w:rPr>
      <w:b/>
      <w:sz w:val="17"/>
    </w:rPr>
  </w:style>
  <w:style w:type="character" w:customStyle="1" w:styleId="HeaderChar">
    <w:name w:val="Header Char"/>
    <w:aliases w:val="±Header Char"/>
    <w:basedOn w:val="DefaultParagraphFont"/>
    <w:link w:val="Header"/>
    <w:uiPriority w:val="36"/>
    <w:semiHidden/>
    <w:rsid w:val="00537052"/>
    <w:rPr>
      <w:rFonts w:cs="Arial"/>
      <w:b/>
      <w:sz w:val="17"/>
      <w:szCs w:val="20"/>
    </w:rPr>
  </w:style>
  <w:style w:type="character" w:customStyle="1" w:styleId="Heading1Char">
    <w:name w:val="Heading 1 Char"/>
    <w:aliases w:val="±Head1 Char"/>
    <w:basedOn w:val="DefaultParagraphFont"/>
    <w:link w:val="Heading1"/>
    <w:uiPriority w:val="4"/>
    <w:semiHidden/>
    <w:rsid w:val="00537052"/>
    <w:rPr>
      <w:rFonts w:asciiTheme="majorHAnsi" w:hAnsiTheme="majorHAnsi" w:cs="Arial"/>
      <w:b/>
      <w:color w:val="28465F"/>
      <w:sz w:val="36"/>
      <w:szCs w:val="20"/>
    </w:rPr>
  </w:style>
  <w:style w:type="character" w:customStyle="1" w:styleId="Heading2Char">
    <w:name w:val="Heading 2 Char"/>
    <w:aliases w:val="±Head2 Char"/>
    <w:basedOn w:val="DefaultParagraphFont"/>
    <w:link w:val="Heading2"/>
    <w:uiPriority w:val="4"/>
    <w:semiHidden/>
    <w:rsid w:val="00537052"/>
    <w:rPr>
      <w:rFonts w:asciiTheme="majorHAnsi" w:hAnsiTheme="majorHAnsi" w:cs="Arial"/>
      <w:b/>
      <w:color w:val="28465F"/>
      <w:sz w:val="28"/>
      <w:szCs w:val="20"/>
    </w:rPr>
  </w:style>
  <w:style w:type="character" w:customStyle="1" w:styleId="Heading3Char">
    <w:name w:val="Heading 3 Char"/>
    <w:aliases w:val="±Head3 Char"/>
    <w:basedOn w:val="DefaultParagraphFont"/>
    <w:link w:val="Heading3"/>
    <w:uiPriority w:val="4"/>
    <w:semiHidden/>
    <w:rsid w:val="00537052"/>
    <w:rPr>
      <w:rFonts w:asciiTheme="majorHAnsi" w:hAnsiTheme="majorHAnsi" w:cs="Arial"/>
      <w:b/>
      <w:color w:val="28465F"/>
      <w:sz w:val="24"/>
      <w:szCs w:val="20"/>
    </w:rPr>
  </w:style>
  <w:style w:type="character" w:customStyle="1" w:styleId="Heading4Char">
    <w:name w:val="Heading 4 Char"/>
    <w:aliases w:val="±Head4 Char"/>
    <w:basedOn w:val="DefaultParagraphFont"/>
    <w:link w:val="Heading4"/>
    <w:uiPriority w:val="4"/>
    <w:semiHidden/>
    <w:rsid w:val="00537052"/>
    <w:rPr>
      <w:rFonts w:asciiTheme="majorHAnsi" w:hAnsiTheme="majorHAnsi" w:cs="Arial"/>
      <w:b/>
      <w:color w:val="28465F"/>
      <w:sz w:val="22"/>
      <w:szCs w:val="20"/>
    </w:rPr>
  </w:style>
  <w:style w:type="character" w:customStyle="1" w:styleId="Heading5Char">
    <w:name w:val="Heading 5 Char"/>
    <w:aliases w:val="±Head5 Char"/>
    <w:basedOn w:val="DefaultParagraphFont"/>
    <w:link w:val="Heading5"/>
    <w:uiPriority w:val="4"/>
    <w:semiHidden/>
    <w:rsid w:val="00537052"/>
    <w:rPr>
      <w:rFonts w:asciiTheme="majorHAnsi" w:eastAsiaTheme="majorEastAsia" w:hAnsiTheme="majorHAnsi" w:cstheme="majorBidi"/>
      <w:color w:val="28465F"/>
      <w:sz w:val="28"/>
      <w:szCs w:val="20"/>
    </w:rPr>
  </w:style>
  <w:style w:type="character" w:customStyle="1" w:styleId="Heading6Char">
    <w:name w:val="Heading 6 Char"/>
    <w:aliases w:val="±Head6 Char"/>
    <w:basedOn w:val="DefaultParagraphFont"/>
    <w:link w:val="Heading6"/>
    <w:uiPriority w:val="4"/>
    <w:semiHidden/>
    <w:rsid w:val="00537052"/>
    <w:rPr>
      <w:rFonts w:asciiTheme="majorHAnsi" w:eastAsiaTheme="majorEastAsia" w:hAnsiTheme="majorHAnsi" w:cstheme="majorBidi"/>
      <w:i/>
      <w:iCs/>
      <w:color w:val="28465F"/>
      <w:sz w:val="28"/>
      <w:szCs w:val="20"/>
    </w:rPr>
  </w:style>
  <w:style w:type="character" w:customStyle="1" w:styleId="Heading7Char">
    <w:name w:val="Heading 7 Char"/>
    <w:aliases w:val="±Head7 Char"/>
    <w:basedOn w:val="DefaultParagraphFont"/>
    <w:link w:val="Heading7"/>
    <w:uiPriority w:val="4"/>
    <w:semiHidden/>
    <w:rsid w:val="00537052"/>
    <w:rPr>
      <w:rFonts w:asciiTheme="majorHAnsi" w:eastAsiaTheme="majorEastAsia" w:hAnsiTheme="majorHAnsi" w:cstheme="majorBidi"/>
      <w:iCs/>
      <w:color w:val="28465F"/>
      <w:sz w:val="28"/>
      <w:szCs w:val="20"/>
    </w:rPr>
  </w:style>
  <w:style w:type="character" w:customStyle="1" w:styleId="Heading8Char">
    <w:name w:val="Heading 8 Char"/>
    <w:aliases w:val="±Head8 Char"/>
    <w:basedOn w:val="DefaultParagraphFont"/>
    <w:link w:val="Heading8"/>
    <w:uiPriority w:val="4"/>
    <w:semiHidden/>
    <w:rsid w:val="00537052"/>
    <w:rPr>
      <w:rFonts w:asciiTheme="majorHAnsi" w:eastAsiaTheme="majorEastAsia" w:hAnsiTheme="majorHAnsi" w:cstheme="majorBidi"/>
      <w:b/>
      <w:color w:val="28465F"/>
      <w:sz w:val="28"/>
      <w:szCs w:val="20"/>
    </w:rPr>
  </w:style>
  <w:style w:type="character" w:customStyle="1" w:styleId="Heading9Char">
    <w:name w:val="Heading 9 Char"/>
    <w:aliases w:val="±Head9 Char"/>
    <w:basedOn w:val="DefaultParagraphFont"/>
    <w:link w:val="Heading9"/>
    <w:uiPriority w:val="4"/>
    <w:semiHidden/>
    <w:rsid w:val="00537052"/>
    <w:rPr>
      <w:rFonts w:asciiTheme="majorHAnsi" w:eastAsiaTheme="majorEastAsia" w:hAnsiTheme="majorHAnsi" w:cstheme="majorBidi"/>
      <w:b/>
      <w:i/>
      <w:iCs/>
      <w:color w:val="28465F"/>
      <w:sz w:val="28"/>
      <w:szCs w:val="20"/>
    </w:rPr>
  </w:style>
  <w:style w:type="character" w:styleId="Hyperlink">
    <w:name w:val="Hyperlink"/>
    <w:aliases w:val="±HyperLink"/>
    <w:basedOn w:val="DefaultParagraphFont"/>
    <w:uiPriority w:val="99"/>
    <w:semiHidden/>
    <w:rsid w:val="00EB74B7"/>
    <w:rPr>
      <w:b/>
      <w:color w:val="005EA5"/>
      <w:u w:val="single"/>
    </w:rPr>
  </w:style>
  <w:style w:type="paragraph" w:styleId="ListParagraph">
    <w:name w:val="List Paragraph"/>
    <w:basedOn w:val="Normal"/>
    <w:uiPriority w:val="34"/>
    <w:semiHidden/>
    <w:rsid w:val="00EB74B7"/>
    <w:pPr>
      <w:ind w:left="720"/>
      <w:contextualSpacing/>
    </w:pPr>
  </w:style>
  <w:style w:type="table" w:styleId="MediumShading2-Accent1">
    <w:name w:val="Medium Shading 2 Accent 1"/>
    <w:basedOn w:val="TableNormal"/>
    <w:uiPriority w:val="64"/>
    <w:rsid w:val="00EB74B7"/>
    <w:rPr>
      <w:rFonts w:cs="Arial"/>
      <w:color w:val="808080" w:themeColor="background1" w:themeShade="80"/>
      <w:sz w:val="20"/>
      <w:szCs w:val="20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A0A4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A0A4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A0A4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PlaceholderText">
    <w:name w:val="Placeholder Text"/>
    <w:basedOn w:val="DefaultParagraphFont"/>
    <w:uiPriority w:val="99"/>
    <w:semiHidden/>
    <w:rsid w:val="00EB74B7"/>
    <w:rPr>
      <w:color w:val="808080"/>
    </w:rPr>
  </w:style>
  <w:style w:type="table" w:styleId="TableGrid">
    <w:name w:val="Table Grid"/>
    <w:basedOn w:val="TableNormal"/>
    <w:uiPriority w:val="39"/>
    <w:rsid w:val="00EB74B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ableofFigures">
    <w:name w:val="table of figures"/>
    <w:basedOn w:val="Normal"/>
    <w:next w:val="Normal"/>
    <w:uiPriority w:val="99"/>
    <w:semiHidden/>
    <w:rsid w:val="00EB74B7"/>
    <w:pPr>
      <w:tabs>
        <w:tab w:val="left" w:pos="1134"/>
        <w:tab w:val="right" w:pos="10535"/>
      </w:tabs>
      <w:spacing w:before="40" w:after="40"/>
      <w:ind w:left="1134" w:right="709" w:hanging="1134"/>
    </w:pPr>
    <w:rPr>
      <w:rFonts w:cs="System"/>
      <w:noProof/>
      <w:color w:val="6E7896"/>
    </w:rPr>
  </w:style>
  <w:style w:type="paragraph" w:styleId="TOC1">
    <w:name w:val="toc 1"/>
    <w:aliases w:val="±Heads1"/>
    <w:basedOn w:val="NoSpacing"/>
    <w:next w:val="Normal"/>
    <w:uiPriority w:val="39"/>
    <w:semiHidden/>
    <w:rsid w:val="00EB74B7"/>
    <w:pPr>
      <w:pBdr>
        <w:top w:val="single" w:sz="2" w:space="4" w:color="E6E3D9"/>
        <w:bottom w:val="single" w:sz="2" w:space="4" w:color="FFFFFF" w:themeColor="background1"/>
        <w:between w:val="single" w:sz="2" w:space="4" w:color="E6E3D9"/>
      </w:pBdr>
      <w:tabs>
        <w:tab w:val="left" w:pos="425"/>
        <w:tab w:val="right" w:pos="10535"/>
      </w:tabs>
      <w:spacing w:before="80" w:after="20"/>
      <w:ind w:left="425" w:hanging="425"/>
    </w:pPr>
    <w:rPr>
      <w:rFonts w:asciiTheme="majorHAnsi" w:eastAsiaTheme="minorEastAsia" w:hAnsiTheme="majorHAnsi"/>
      <w:b/>
      <w:noProof/>
      <w:color w:val="28465F"/>
      <w:lang w:eastAsia="en-GB"/>
    </w:rPr>
  </w:style>
  <w:style w:type="paragraph" w:styleId="TOC2">
    <w:name w:val="toc 2"/>
    <w:aliases w:val="±Heads2"/>
    <w:basedOn w:val="TOC1"/>
    <w:next w:val="Normal"/>
    <w:uiPriority w:val="39"/>
    <w:semiHidden/>
    <w:rsid w:val="00EB74B7"/>
    <w:pPr>
      <w:pBdr>
        <w:top w:val="none" w:sz="0" w:space="0" w:color="auto"/>
        <w:bottom w:val="none" w:sz="0" w:space="0" w:color="auto"/>
        <w:between w:val="none" w:sz="0" w:space="0" w:color="auto"/>
      </w:pBdr>
      <w:tabs>
        <w:tab w:val="clear" w:pos="425"/>
        <w:tab w:val="left" w:pos="992"/>
      </w:tabs>
      <w:spacing w:before="20"/>
      <w:ind w:left="992" w:right="425" w:hanging="567"/>
    </w:pPr>
    <w:rPr>
      <w:b w:val="0"/>
      <w:color w:val="3C3C3C" w:themeColor="text1"/>
    </w:rPr>
  </w:style>
  <w:style w:type="paragraph" w:styleId="TOC3">
    <w:name w:val="toc 3"/>
    <w:aliases w:val="±Heads3"/>
    <w:basedOn w:val="TOC2"/>
    <w:next w:val="Normal"/>
    <w:uiPriority w:val="39"/>
    <w:semiHidden/>
    <w:rsid w:val="00EB74B7"/>
    <w:pPr>
      <w:tabs>
        <w:tab w:val="clear" w:pos="992"/>
        <w:tab w:val="left" w:pos="1701"/>
      </w:tabs>
      <w:ind w:left="1701" w:hanging="709"/>
    </w:pPr>
  </w:style>
  <w:style w:type="paragraph" w:styleId="TOC4">
    <w:name w:val="toc 4"/>
    <w:aliases w:val="±NoNumHead1s"/>
    <w:basedOn w:val="TOC1"/>
    <w:next w:val="Normal"/>
    <w:uiPriority w:val="39"/>
    <w:semiHidden/>
    <w:rsid w:val="00EB74B7"/>
    <w:pPr>
      <w:tabs>
        <w:tab w:val="clear" w:pos="425"/>
      </w:tabs>
      <w:ind w:left="0" w:firstLine="0"/>
    </w:pPr>
  </w:style>
  <w:style w:type="paragraph" w:styleId="TOC5">
    <w:name w:val="toc 5"/>
    <w:aliases w:val="±NoNumHead2s"/>
    <w:basedOn w:val="TOC2"/>
    <w:next w:val="Normal"/>
    <w:uiPriority w:val="39"/>
    <w:semiHidden/>
    <w:rsid w:val="00EB74B7"/>
    <w:pPr>
      <w:ind w:left="425" w:firstLine="0"/>
    </w:pPr>
  </w:style>
  <w:style w:type="paragraph" w:styleId="TOC6">
    <w:name w:val="toc 6"/>
    <w:aliases w:val="±Dividers"/>
    <w:basedOn w:val="TOC1"/>
    <w:next w:val="Normal"/>
    <w:uiPriority w:val="39"/>
    <w:semiHidden/>
    <w:rsid w:val="00EB74B7"/>
    <w:pPr>
      <w:pBdr>
        <w:bottom w:val="single" w:sz="2" w:space="1" w:color="FFFFFF" w:themeColor="background1"/>
        <w:between w:val="none" w:sz="0" w:space="0" w:color="auto"/>
      </w:pBdr>
      <w:ind w:left="0" w:firstLine="0"/>
    </w:pPr>
  </w:style>
  <w:style w:type="paragraph" w:styleId="TOC7">
    <w:name w:val="toc 7"/>
    <w:aliases w:val="±AppHeads1"/>
    <w:basedOn w:val="TOC1"/>
    <w:next w:val="Normal"/>
    <w:uiPriority w:val="39"/>
    <w:semiHidden/>
    <w:rsid w:val="00EB74B7"/>
    <w:pPr>
      <w:pBdr>
        <w:top w:val="none" w:sz="0" w:space="0" w:color="auto"/>
        <w:between w:val="none" w:sz="0" w:space="0" w:color="auto"/>
      </w:pBdr>
    </w:pPr>
    <w:rPr>
      <w:b w:val="0"/>
    </w:rPr>
  </w:style>
  <w:style w:type="paragraph" w:styleId="TOC8">
    <w:name w:val="toc 8"/>
    <w:aliases w:val="±AppHeads2"/>
    <w:basedOn w:val="TOC2"/>
    <w:next w:val="Normal"/>
    <w:uiPriority w:val="39"/>
    <w:semiHidden/>
    <w:rsid w:val="00EB74B7"/>
  </w:style>
  <w:style w:type="paragraph" w:styleId="TOC9">
    <w:name w:val="toc 9"/>
    <w:aliases w:val="±AppHeads3"/>
    <w:basedOn w:val="TOC3"/>
    <w:next w:val="Normal"/>
    <w:uiPriority w:val="39"/>
    <w:semiHidden/>
    <w:rsid w:val="00EB74B7"/>
    <w:pPr>
      <w:spacing w:before="120" w:after="100"/>
      <w:ind w:left="1600"/>
    </w:pPr>
    <w:rPr>
      <w:rFonts w:ascii="Arial" w:hAnsi="Arial"/>
    </w:rPr>
  </w:style>
  <w:style w:type="paragraph" w:styleId="TOCHeading">
    <w:name w:val="TOC Heading"/>
    <w:basedOn w:val="Heading1"/>
    <w:next w:val="Normal"/>
    <w:uiPriority w:val="38"/>
    <w:semiHidden/>
    <w:rsid w:val="00EB74B7"/>
    <w:pPr>
      <w:keepLines/>
      <w:numPr>
        <w:numId w:val="0"/>
      </w:numPr>
      <w:spacing w:before="480"/>
      <w:jc w:val="both"/>
      <w:outlineLvl w:val="9"/>
    </w:pPr>
    <w:rPr>
      <w:rFonts w:eastAsiaTheme="majorEastAsia" w:cstheme="majorBidi"/>
      <w:bCs/>
      <w:sz w:val="28"/>
      <w:szCs w:val="28"/>
    </w:rPr>
  </w:style>
  <w:style w:type="paragraph" w:customStyle="1" w:styleId="QuoteTextWhite">
    <w:name w:val="±QuoteText(White)"/>
    <w:basedOn w:val="QuoteText"/>
    <w:next w:val="QuoteSourceWhite"/>
    <w:uiPriority w:val="32"/>
    <w:semiHidden/>
    <w:rsid w:val="00EB74B7"/>
    <w:rPr>
      <w:color w:val="FFFFFF" w:themeColor="background1"/>
    </w:rPr>
  </w:style>
  <w:style w:type="table" w:styleId="TableGridLight">
    <w:name w:val="Grid Table Light"/>
    <w:basedOn w:val="TableNormal"/>
    <w:uiPriority w:val="40"/>
    <w:rsid w:val="00EB74B7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KeyMsgTextWhite">
    <w:name w:val="±KeyMsgText(White)"/>
    <w:basedOn w:val="KeyMsgText"/>
    <w:uiPriority w:val="32"/>
    <w:semiHidden/>
    <w:rsid w:val="00EB74B7"/>
    <w:rPr>
      <w:color w:val="FFFFFF" w:themeColor="background1"/>
    </w:rPr>
  </w:style>
  <w:style w:type="paragraph" w:customStyle="1" w:styleId="KeyMsgHeadWhite">
    <w:name w:val="±KeyMsgHead(White)"/>
    <w:basedOn w:val="KeyMsgHead"/>
    <w:next w:val="KeyMsgTextWhite"/>
    <w:uiPriority w:val="32"/>
    <w:semiHidden/>
    <w:rsid w:val="00EB74B7"/>
    <w:rPr>
      <w:color w:val="FFFFFF" w:themeColor="background1"/>
    </w:rPr>
  </w:style>
  <w:style w:type="paragraph" w:customStyle="1" w:styleId="DividerSubtitle">
    <w:name w:val="±DividerSubtitle"/>
    <w:basedOn w:val="NoNumHead2"/>
    <w:uiPriority w:val="5"/>
    <w:semiHidden/>
    <w:rsid w:val="00EB74B7"/>
    <w:pPr>
      <w:spacing w:before="0" w:after="0"/>
      <w:outlineLvl w:val="9"/>
    </w:pPr>
    <w:rPr>
      <w:b w:val="0"/>
      <w:color w:val="3C3C3C" w:themeColor="text1"/>
    </w:rPr>
  </w:style>
  <w:style w:type="character" w:styleId="UnresolvedMention">
    <w:name w:val="Unresolved Mention"/>
    <w:basedOn w:val="DefaultParagraphFont"/>
    <w:uiPriority w:val="99"/>
    <w:semiHidden/>
    <w:rsid w:val="00EB74B7"/>
    <w:rPr>
      <w:color w:val="808080"/>
      <w:shd w:val="clear" w:color="auto" w:fill="E6E6E6"/>
    </w:rPr>
  </w:style>
  <w:style w:type="paragraph" w:customStyle="1" w:styleId="AppHead4">
    <w:name w:val="±AppHead4"/>
    <w:basedOn w:val="Head1NonToc"/>
    <w:next w:val="Normal"/>
    <w:uiPriority w:val="6"/>
    <w:semiHidden/>
    <w:rsid w:val="00EB74B7"/>
    <w:pPr>
      <w:numPr>
        <w:ilvl w:val="3"/>
        <w:numId w:val="4"/>
      </w:numPr>
    </w:pPr>
    <w:rPr>
      <w:sz w:val="22"/>
    </w:rPr>
  </w:style>
  <w:style w:type="paragraph" w:customStyle="1" w:styleId="NoNumHead3">
    <w:name w:val="±NoNumHead3"/>
    <w:basedOn w:val="NoNumHead2"/>
    <w:next w:val="Normal"/>
    <w:uiPriority w:val="3"/>
    <w:semiHidden/>
    <w:rsid w:val="00EB74B7"/>
    <w:pPr>
      <w:outlineLvl w:val="2"/>
    </w:pPr>
    <w:rPr>
      <w:sz w:val="24"/>
    </w:rPr>
  </w:style>
  <w:style w:type="paragraph" w:customStyle="1" w:styleId="NoNumHead4">
    <w:name w:val="±NoNumHead4"/>
    <w:basedOn w:val="NoNumHead3"/>
    <w:next w:val="Normal"/>
    <w:uiPriority w:val="3"/>
    <w:semiHidden/>
    <w:rsid w:val="00EB74B7"/>
    <w:pPr>
      <w:outlineLvl w:val="3"/>
    </w:pPr>
    <w:rPr>
      <w:sz w:val="22"/>
    </w:rPr>
  </w:style>
  <w:style w:type="paragraph" w:customStyle="1" w:styleId="Head2NonToc">
    <w:name w:val="±Head2NonToc"/>
    <w:basedOn w:val="Head1NonToc"/>
    <w:next w:val="Normal"/>
    <w:uiPriority w:val="3"/>
    <w:semiHidden/>
    <w:rsid w:val="006A0609"/>
    <w:pPr>
      <w:spacing w:before="360"/>
      <w:outlineLvl w:val="1"/>
    </w:pPr>
    <w:rPr>
      <w:sz w:val="28"/>
    </w:rPr>
  </w:style>
  <w:style w:type="numbering" w:customStyle="1" w:styleId="AppListStyle">
    <w:name w:val="±AppListStyle"/>
    <w:uiPriority w:val="99"/>
    <w:rsid w:val="00EB74B7"/>
    <w:pPr>
      <w:numPr>
        <w:numId w:val="2"/>
      </w:numPr>
    </w:pPr>
  </w:style>
  <w:style w:type="paragraph" w:customStyle="1" w:styleId="AppNumBullet1">
    <w:name w:val="±AppNumBullet1"/>
    <w:basedOn w:val="Normal"/>
    <w:uiPriority w:val="28"/>
    <w:semiHidden/>
    <w:rsid w:val="00EB74B7"/>
    <w:pPr>
      <w:spacing w:before="200" w:line="264" w:lineRule="auto"/>
    </w:pPr>
    <w:rPr>
      <w:sz w:val="22"/>
      <w:szCs w:val="24"/>
    </w:rPr>
  </w:style>
  <w:style w:type="paragraph" w:customStyle="1" w:styleId="QuoteSource">
    <w:name w:val="±QuoteSource"/>
    <w:basedOn w:val="Source"/>
    <w:next w:val="Normal"/>
    <w:uiPriority w:val="32"/>
    <w:semiHidden/>
    <w:rsid w:val="00EB74B7"/>
    <w:pPr>
      <w:tabs>
        <w:tab w:val="clear" w:pos="851"/>
      </w:tabs>
      <w:spacing w:before="0" w:after="240"/>
      <w:ind w:left="0" w:firstLine="0"/>
    </w:pPr>
    <w:rPr>
      <w:color w:val="28465F"/>
      <w:sz w:val="21"/>
    </w:rPr>
  </w:style>
  <w:style w:type="paragraph" w:customStyle="1" w:styleId="QuoteSourceWhite">
    <w:name w:val="±QuoteSource(White)"/>
    <w:basedOn w:val="QuoteSource"/>
    <w:next w:val="Normal"/>
    <w:uiPriority w:val="32"/>
    <w:semiHidden/>
    <w:rsid w:val="00EB74B7"/>
    <w:rPr>
      <w:color w:val="FFFFFF" w:themeColor="background1"/>
    </w:rPr>
  </w:style>
  <w:style w:type="numbering" w:customStyle="1" w:styleId="SecListStyle">
    <w:name w:val="±SecListStyle"/>
    <w:uiPriority w:val="99"/>
    <w:rsid w:val="00EB74B7"/>
    <w:pPr>
      <w:numPr>
        <w:numId w:val="1"/>
      </w:numPr>
    </w:pPr>
  </w:style>
  <w:style w:type="table" w:customStyle="1" w:styleId="NestTable1">
    <w:name w:val="Nest_Table 1"/>
    <w:basedOn w:val="TableNormal"/>
    <w:uiPriority w:val="99"/>
    <w:rsid w:val="00EB74B7"/>
    <w:pPr>
      <w:spacing w:before="0"/>
    </w:pPr>
    <w:tblPr>
      <w:tblStyleRowBandSize w:val="1"/>
      <w:tblStyleColBandSize w:val="1"/>
      <w:tblBorders>
        <w:top w:val="single" w:sz="2" w:space="0" w:color="FF8200" w:themeColor="text2"/>
        <w:bottom w:val="single" w:sz="2" w:space="0" w:color="FF8200" w:themeColor="text2"/>
        <w:insideH w:val="single" w:sz="2" w:space="0" w:color="FF8200" w:themeColor="text2"/>
      </w:tblBorders>
    </w:tblPr>
    <w:tblStylePr w:type="firstRow">
      <w:pPr>
        <w:jc w:val="left"/>
      </w:pPr>
      <w:rPr>
        <w:b/>
        <w:color w:val="28465F"/>
      </w:rPr>
      <w:tblPr/>
      <w:trPr>
        <w:tblHeader/>
      </w:trPr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  <w:shd w:val="clear" w:color="auto" w:fill="C8DCFA" w:themeFill="accent3"/>
        <w:vAlign w:val="bottom"/>
      </w:tcPr>
    </w:tblStylePr>
    <w:tblStylePr w:type="lastRow">
      <w:rPr>
        <w:b/>
        <w:color w:val="28465F"/>
      </w:rPr>
      <w:tblPr/>
      <w:tcPr>
        <w:shd w:val="clear" w:color="auto" w:fill="C8DCFA" w:themeFill="accent3"/>
      </w:tcPr>
    </w:tblStylePr>
    <w:tblStylePr w:type="firstCol">
      <w:rPr>
        <w:b/>
      </w:rPr>
      <w:tblPr/>
      <w:tcPr>
        <w:shd w:val="clear" w:color="auto" w:fill="E9F1FD"/>
      </w:tcPr>
    </w:tblStylePr>
    <w:tblStylePr w:type="band2Vert">
      <w:tblPr/>
      <w:tcPr>
        <w:shd w:val="clear" w:color="auto" w:fill="E9F1FD"/>
      </w:tcPr>
    </w:tblStylePr>
    <w:tblStylePr w:type="band2Horz">
      <w:tblPr/>
      <w:tcPr>
        <w:shd w:val="clear" w:color="auto" w:fill="E9F1FD"/>
      </w:tcPr>
    </w:tblStylePr>
  </w:style>
  <w:style w:type="table" w:customStyle="1" w:styleId="NestTable2">
    <w:name w:val="Nest_Table 2"/>
    <w:basedOn w:val="TableNormal"/>
    <w:uiPriority w:val="99"/>
    <w:rsid w:val="00EB74B7"/>
    <w:pPr>
      <w:spacing w:before="0"/>
    </w:pPr>
    <w:tblPr>
      <w:tblStyleRowBandSize w:val="1"/>
      <w:tblStyleColBandSize w:val="1"/>
      <w:tblBorders>
        <w:top w:val="single" w:sz="2" w:space="0" w:color="E6E3D9" w:themeColor="background2"/>
        <w:bottom w:val="single" w:sz="2" w:space="0" w:color="E6E3D9" w:themeColor="background2"/>
        <w:insideH w:val="single" w:sz="2" w:space="0" w:color="E6E3D9" w:themeColor="background2"/>
      </w:tblBorders>
    </w:tblPr>
    <w:tblStylePr w:type="firstRow">
      <w:pPr>
        <w:jc w:val="left"/>
      </w:pPr>
      <w:rPr>
        <w:b/>
        <w:color w:val="28465F"/>
      </w:rPr>
      <w:tblPr/>
      <w:trPr>
        <w:tblHeader/>
      </w:trPr>
      <w:tcPr>
        <w:tcBorders>
          <w:top w:val="nil"/>
          <w:left w:val="nil"/>
          <w:bottom w:val="single" w:sz="2" w:space="0" w:color="FF8200" w:themeColor="text2"/>
          <w:right w:val="nil"/>
          <w:insideH w:val="nil"/>
          <w:insideV w:val="nil"/>
          <w:tl2br w:val="nil"/>
          <w:tr2bl w:val="nil"/>
        </w:tcBorders>
        <w:shd w:val="clear" w:color="auto" w:fill="C8DCFA" w:themeFill="accent3"/>
      </w:tcPr>
    </w:tblStylePr>
    <w:tblStylePr w:type="lastRow">
      <w:rPr>
        <w:b/>
        <w:color w:val="28465F"/>
      </w:rPr>
      <w:tblPr/>
      <w:tcPr>
        <w:tcBorders>
          <w:top w:val="single" w:sz="2" w:space="0" w:color="FF8200" w:themeColor="text2"/>
          <w:left w:val="nil"/>
          <w:bottom w:val="single" w:sz="2" w:space="0" w:color="FF8200" w:themeColor="text2"/>
          <w:right w:val="nil"/>
          <w:insideH w:val="nil"/>
          <w:insideV w:val="nil"/>
          <w:tl2br w:val="nil"/>
          <w:tr2bl w:val="nil"/>
        </w:tcBorders>
        <w:shd w:val="clear" w:color="auto" w:fill="C8DCFA" w:themeFill="accent3"/>
      </w:tcPr>
    </w:tblStylePr>
    <w:tblStylePr w:type="firstCol">
      <w:rPr>
        <w:b/>
      </w:rPr>
      <w:tblPr/>
      <w:tcPr>
        <w:shd w:val="clear" w:color="auto" w:fill="E9F1FD"/>
      </w:tcPr>
    </w:tblStylePr>
    <w:tblStylePr w:type="band2Vert">
      <w:tblPr/>
      <w:tcPr>
        <w:shd w:val="clear" w:color="auto" w:fill="E9F1FD"/>
      </w:tcPr>
    </w:tblStylePr>
    <w:tblStylePr w:type="band2Horz">
      <w:tblPr/>
      <w:tcPr>
        <w:shd w:val="clear" w:color="auto" w:fill="E9F1FD"/>
      </w:tcPr>
    </w:tblStylePr>
  </w:style>
  <w:style w:type="paragraph" w:customStyle="1" w:styleId="PublishingNumber">
    <w:name w:val="±PublishingNumber"/>
    <w:basedOn w:val="NoSpacing"/>
    <w:semiHidden/>
    <w:rsid w:val="0009764F"/>
    <w:pPr>
      <w:framePr w:wrap="around" w:vAnchor="page" w:hAnchor="margin" w:xAlign="right" w:y="16444"/>
      <w:jc w:val="right"/>
    </w:pPr>
    <w:rPr>
      <w:color w:val="FF7882"/>
    </w:rPr>
  </w:style>
  <w:style w:type="numbering" w:customStyle="1" w:styleId="AppListStyle0">
    <w:name w:val="~AppListStyle"/>
    <w:uiPriority w:val="99"/>
    <w:rsid w:val="000C6725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12138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0548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3783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8678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3205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986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emf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styles" Target="styles.xml"/><Relationship Id="rId12" Type="http://schemas.openxmlformats.org/officeDocument/2006/relationships/image" Target="media/image1.emf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www.nestpensions.org.uk/schemeweb/nest.html" TargetMode="External"/><Relationship Id="rId23" Type="http://schemas.openxmlformats.org/officeDocument/2006/relationships/glossaryDocument" Target="glossary/document.xml"/><Relationship Id="rId10" Type="http://schemas.openxmlformats.org/officeDocument/2006/relationships/footnotes" Target="footnote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www.nestpensions.org.uk/schemeweb/nest.html" TargetMode="External"/><Relationship Id="rId22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71BB81C28654F50B0FA8DB5311498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2A1B6A9-C85C-4A6D-B0A3-1650D3190D87}"/>
      </w:docPartPr>
      <w:docPartBody>
        <w:p w:rsidR="00DE704F" w:rsidRDefault="00DE704F">
          <w:pPr>
            <w:pStyle w:val="271BB81C28654F50B0FA8DB5311498E4"/>
          </w:pPr>
          <w:r w:rsidRPr="00D279CC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0B21812823C4A4FBAC9ABA5FAAB026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040CAE4-BE9C-4464-9D65-A2D31C9CC485}"/>
      </w:docPartPr>
      <w:docPartBody>
        <w:p w:rsidR="00DE704F" w:rsidRDefault="00DE704F">
          <w:pPr>
            <w:pStyle w:val="60B21812823C4A4FBAC9ABA5FAAB026F"/>
          </w:pPr>
          <w:r>
            <w:t>Choose an item.</w:t>
          </w:r>
        </w:p>
      </w:docPartBody>
    </w:docPart>
    <w:docPart>
      <w:docPartPr>
        <w:name w:val="E31BBABE5E864A0BA9939AA38A63D58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C33AE6E-73DC-4773-95CF-E351A139DCE0}"/>
      </w:docPartPr>
      <w:docPartBody>
        <w:p w:rsidR="00DE704F" w:rsidRDefault="00DE704F">
          <w:pPr>
            <w:pStyle w:val="E31BBABE5E864A0BA9939AA38A63D58D"/>
          </w:pPr>
          <w:r w:rsidRPr="00D279CC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(none)">
    <w:altName w:val="Times New Roman"/>
    <w:panose1 w:val="00000000000000000000"/>
    <w:charset w:val="00"/>
    <w:family w:val="roman"/>
    <w:notTrueType/>
    <w:pitch w:val="default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ystem">
    <w:panose1 w:val="00000000000000000000"/>
    <w:charset w:val="00"/>
    <w:family w:val="swiss"/>
    <w:pitch w:val="variable"/>
    <w:sig w:usb0="00000003" w:usb1="00000000" w:usb2="00000000" w:usb3="00000000" w:csb0="00000001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E704F"/>
    <w:rsid w:val="00031BFC"/>
    <w:rsid w:val="000F011A"/>
    <w:rsid w:val="001E19A8"/>
    <w:rsid w:val="00212F4F"/>
    <w:rsid w:val="002C774B"/>
    <w:rsid w:val="002F55E4"/>
    <w:rsid w:val="00436727"/>
    <w:rsid w:val="004F2B64"/>
    <w:rsid w:val="005946BB"/>
    <w:rsid w:val="005E062F"/>
    <w:rsid w:val="00755387"/>
    <w:rsid w:val="007F4381"/>
    <w:rsid w:val="007F6DA0"/>
    <w:rsid w:val="008672C1"/>
    <w:rsid w:val="008D4AF3"/>
    <w:rsid w:val="008E06C9"/>
    <w:rsid w:val="00BB7203"/>
    <w:rsid w:val="00C368F7"/>
    <w:rsid w:val="00C67EC6"/>
    <w:rsid w:val="00CB022E"/>
    <w:rsid w:val="00D33B1F"/>
    <w:rsid w:val="00DA2118"/>
    <w:rsid w:val="00DB3AD4"/>
    <w:rsid w:val="00DE704F"/>
    <w:rsid w:val="00EB561B"/>
    <w:rsid w:val="00F618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271BB81C28654F50B0FA8DB5311498E4">
    <w:name w:val="271BB81C28654F50B0FA8DB5311498E4"/>
  </w:style>
  <w:style w:type="paragraph" w:customStyle="1" w:styleId="60B21812823C4A4FBAC9ABA5FAAB026F">
    <w:name w:val="60B21812823C4A4FBAC9ABA5FAAB026F"/>
  </w:style>
  <w:style w:type="paragraph" w:customStyle="1" w:styleId="E31BBABE5E864A0BA9939AA38A63D58D">
    <w:name w:val="E31BBABE5E864A0BA9939AA38A63D58D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Nest">
  <a:themeElements>
    <a:clrScheme name="Nest">
      <a:dk1>
        <a:srgbClr val="3C3C3C"/>
      </a:dk1>
      <a:lt1>
        <a:srgbClr val="FFFFFF"/>
      </a:lt1>
      <a:dk2>
        <a:srgbClr val="FF8200"/>
      </a:dk2>
      <a:lt2>
        <a:srgbClr val="E6E3D9"/>
      </a:lt2>
      <a:accent1>
        <a:srgbClr val="00A0A4"/>
      </a:accent1>
      <a:accent2>
        <a:srgbClr val="00515F"/>
      </a:accent2>
      <a:accent3>
        <a:srgbClr val="C8DCFA"/>
      </a:accent3>
      <a:accent4>
        <a:srgbClr val="FF7882"/>
      </a:accent4>
      <a:accent5>
        <a:srgbClr val="792A86"/>
      </a:accent5>
      <a:accent6>
        <a:srgbClr val="E71F69"/>
      </a:accent6>
      <a:hlink>
        <a:srgbClr val="005EA5"/>
      </a:hlink>
      <a:folHlink>
        <a:srgbClr val="005EA5"/>
      </a:folHlink>
    </a:clrScheme>
    <a:fontScheme name="NES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6350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lIns="0" tIns="0" rIns="0" bIns="0" rtlCol="0">
        <a:spAutoFit/>
      </a:bodyPr>
      <a:lstStyle>
        <a:defPPr algn="l">
          <a:defRPr sz="1600" dirty="0" err="1" smtClean="0"/>
        </a:defPPr>
      </a:lstStyle>
    </a:txDef>
  </a:objectDefaults>
  <a:extraClrSchemeLst/>
  <a:custClrLst>
    <a:custClr name="Orange">
      <a:srgbClr val="FF8200"/>
    </a:custClr>
    <a:custClr name="Black">
      <a:srgbClr val="3C3C3C"/>
    </a:custClr>
    <a:custClr name="Mid grey">
      <a:srgbClr val="6E7896"/>
    </a:custClr>
    <a:custClr name="Light grey">
      <a:srgbClr val="C3CDDC"/>
    </a:custClr>
    <a:custClr name="Stone">
      <a:srgbClr val="E6E3D9"/>
    </a:custClr>
    <a:custClr name="Light pink">
      <a:srgbClr val="FF7882"/>
    </a:custClr>
    <a:custClr name="Light purple">
      <a:srgbClr val="C4A0DC"/>
    </a:custClr>
    <a:custClr name="Light blue">
      <a:srgbClr val="C8DCFA"/>
    </a:custClr>
    <a:custClr name="Light teal">
      <a:srgbClr val="96E4D2"/>
    </a:custClr>
    <a:custClr name="Yellow">
      <a:srgbClr val="F2E500"/>
    </a:custClr>
    <a:custClr name="Pink">
      <a:srgbClr val="E71F69"/>
    </a:custClr>
    <a:custClr name="Purple">
      <a:srgbClr val="792A86"/>
    </a:custClr>
    <a:custClr name="Blue">
      <a:srgbClr val="009DDB"/>
    </a:custClr>
    <a:custClr name="Teal">
      <a:srgbClr val="00A0A4"/>
    </a:custClr>
    <a:custClr name="Green">
      <a:srgbClr val="4EA630"/>
    </a:custClr>
    <a:custClr name="Dark pink">
      <a:srgbClr val="751248"/>
    </a:custClr>
    <a:custClr name="Dark purple">
      <a:srgbClr val="4F2A5F"/>
    </a:custClr>
    <a:custClr name="Dark blue">
      <a:srgbClr val="28465F"/>
    </a:custClr>
    <a:custClr name="Dark teal">
      <a:srgbClr val="00515F"/>
    </a:custClr>
    <a:custClr name="Dark green">
      <a:srgbClr val="005343"/>
    </a:custClr>
    <a:custClr name="RAG - Red">
      <a:srgbClr val="EE4035"/>
    </a:custClr>
    <a:custClr name="RAG - Amber">
      <a:srgbClr val="F37736"/>
    </a:custClr>
    <a:custClr name="RAG - Yellow">
      <a:srgbClr val="FDF498"/>
    </a:custClr>
    <a:custClr name="RAG - Green">
      <a:srgbClr val="7BC043"/>
    </a:custClr>
    <a:custClr name="RAG - Blue">
      <a:srgbClr val="0492CF"/>
    </a:custClr>
    <a:custClr name="RAG - Grey">
      <a:srgbClr val="BFBFBF"/>
    </a:custClr>
    <a:custClr name="RAG - Black">
      <a:srgbClr val="000005"/>
    </a:custClr>
  </a:custClrLst>
  <a:extLst>
    <a:ext uri="{05A4C25C-085E-4340-85A3-A5531E510DB2}">
      <thm15:themeFamily xmlns:thm15="http://schemas.microsoft.com/office/thememl/2012/main" name="Nest" id="{A71CB99E-CAC3-42E3-A47A-BB4264CA78AF}" vid="{132ED7DF-F98A-47EE-BE9F-314554A41B6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0ef96b2-0181-4efb-a38e-e07c10105938">
      <Terms xmlns="http://schemas.microsoft.com/office/infopath/2007/PartnerControls"/>
    </lcf76f155ced4ddcb4097134ff3c332f>
    <TaxCatchAll xmlns="2911f059-9837-4af0-b3f4-3d9811d47245" xsi:nil="true"/>
    <SharedWithUsers xmlns="97688e06-1974-4ae9-a2e9-a16c81b534e3">
      <UserInfo>
        <DisplayName>Owusu, Nana Boafoa</DisplayName>
        <AccountId>3354</AccountId>
        <AccountType/>
      </UserInfo>
    </SharedWithUsers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SharedContentType xmlns="Microsoft.SharePoint.Taxonomy.ContentTypeSync" SourceId="29ff4300-d6b9-4a57-b3ce-a8129b7e1b5f" ContentTypeId="0x0101" PreviousValue="false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6F5BAEA4A1D74F95B4659E5E93D0BC" ma:contentTypeVersion="18" ma:contentTypeDescription="Create a new document." ma:contentTypeScope="" ma:versionID="c19c8ea44cc6cc72e7c5408fe7b15d7b">
  <xsd:schema xmlns:xsd="http://www.w3.org/2001/XMLSchema" xmlns:xs="http://www.w3.org/2001/XMLSchema" xmlns:p="http://schemas.microsoft.com/office/2006/metadata/properties" xmlns:ns2="2911f059-9837-4af0-b3f4-3d9811d47245" xmlns:ns3="80ef96b2-0181-4efb-a38e-e07c10105938" xmlns:ns4="97688e06-1974-4ae9-a2e9-a16c81b534e3" targetNamespace="http://schemas.microsoft.com/office/2006/metadata/properties" ma:root="true" ma:fieldsID="e9fac1eb08d93d5948db71962c762b03" ns2:_="" ns3:_="" ns4:_="">
    <xsd:import namespace="2911f059-9837-4af0-b3f4-3d9811d47245"/>
    <xsd:import namespace="80ef96b2-0181-4efb-a38e-e07c10105938"/>
    <xsd:import namespace="97688e06-1974-4ae9-a2e9-a16c81b534e3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lcf76f155ced4ddcb4097134ff3c332f" minOccurs="0"/>
                <xsd:element ref="ns3:MediaServiceFastMetadata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3:MediaServiceObjectDetectorVersions" minOccurs="0"/>
                <xsd:element ref="ns3:MediaServiceLocation" minOccurs="0"/>
                <xsd:element ref="ns3:MediaServiceSearchProperties" minOccurs="0"/>
                <xsd:element ref="ns3:MediaServiceBillingMetadata" minOccurs="0"/>
                <xsd:element ref="ns3:MediaServiceMetadata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1f059-9837-4af0-b3f4-3d9811d47245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17b60d1b-360b-4fbf-8db3-1153e89b124a}" ma:internalName="TaxCatchAll" ma:showField="CatchAllData" ma:web="97688e06-1974-4ae9-a2e9-a16c81b534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17b60d1b-360b-4fbf-8db3-1153e89b124a}" ma:internalName="TaxCatchAllLabel" ma:readOnly="true" ma:showField="CatchAllDataLabel" ma:web="97688e06-1974-4ae9-a2e9-a16c81b534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ef96b2-0181-4efb-a38e-e07c10105938" elementFormDefault="qualified">
    <xsd:import namespace="http://schemas.microsoft.com/office/2006/documentManagement/types"/>
    <xsd:import namespace="http://schemas.microsoft.com/office/infopath/2007/PartnerControls"/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29ff4300-d6b9-4a57-b3ce-a8129b7e1b5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FastMetadata" ma:index="1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Metadata" ma:index="25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2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688e06-1974-4ae9-a2e9-a16c81b534e3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E72EC08-A67C-4D2F-9EF5-0B69C25A79B9}">
  <ds:schemaRefs>
    <ds:schemaRef ds:uri="http://purl.org/dc/dcmitype/"/>
    <ds:schemaRef ds:uri="http://purl.org/dc/elements/1.1/"/>
    <ds:schemaRef ds:uri="http://schemas.microsoft.com/office/2006/documentManagement/types"/>
    <ds:schemaRef ds:uri="2911f059-9837-4af0-b3f4-3d9811d47245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97688e06-1974-4ae9-a2e9-a16c81b534e3"/>
    <ds:schemaRef ds:uri="http://schemas.openxmlformats.org/package/2006/metadata/core-properties"/>
    <ds:schemaRef ds:uri="80ef96b2-0181-4efb-a38e-e07c10105938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F0C340F-6EEE-48D8-B86B-C7751369FA27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FE618DC9-B725-4CD0-A4DD-C06CA194DC65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747418E6-A149-456D-A191-C800043915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11f059-9837-4af0-b3f4-3d9811d47245"/>
    <ds:schemaRef ds:uri="80ef96b2-0181-4efb-a38e-e07c10105938"/>
    <ds:schemaRef ds:uri="97688e06-1974-4ae9-a2e9-a16c81b534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0B1C93F3-B9CC-41AF-AAEC-D0867405BBC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44d755e-ad32-4fd1-9937-ecdb21254c0c}" enabled="1" method="Privileged" siteId="{0a72f032-1d09-457e-ba02-e565695486c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</TotalTime>
  <Pages>4</Pages>
  <Words>1030</Words>
  <Characters>6298</Characters>
  <Application>Microsoft Office Word</Application>
  <DocSecurity>0</DocSecurity>
  <Lines>125</Lines>
  <Paragraphs>67</Paragraphs>
  <ScaleCrop>false</ScaleCrop>
  <Company/>
  <LinksUpToDate>false</LinksUpToDate>
  <CharactersWithSpaces>7261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Curphey, Tom</dc:creator>
  <cp:keywords/>
  <dc:description/>
  <cp:lastModifiedBy>Laura Gould</cp:lastModifiedBy>
  <cp:revision>2</cp:revision>
  <cp:lastPrinted>2019-02-27T02:03:00Z</cp:lastPrinted>
  <dcterms:created xsi:type="dcterms:W3CDTF">2026-05-12T16:12:00Z</dcterms:created>
  <dcterms:modified xsi:type="dcterms:W3CDTF">2026-05-12T16:12:00Z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lpwstr>1.00</vt:lpwstr>
  </property>
  <property fmtid="{D5CDD505-2E9C-101B-9397-08002B2CF9AE}" pid="3" name="Date Published">
    <vt:lpwstr>05.02.2019</vt:lpwstr>
  </property>
  <property fmtid="{D5CDD505-2E9C-101B-9397-08002B2CF9AE}" pid="4" name="MSIP_Label_644d755e-ad32-4fd1-9937-ecdb21254c0c_Enabled">
    <vt:lpwstr>True</vt:lpwstr>
  </property>
  <property fmtid="{D5CDD505-2E9C-101B-9397-08002B2CF9AE}" pid="5" name="MSIP_Label_644d755e-ad32-4fd1-9937-ecdb21254c0c_SiteId">
    <vt:lpwstr>0a72f032-1d09-457e-ba02-e565695486cf</vt:lpwstr>
  </property>
  <property fmtid="{D5CDD505-2E9C-101B-9397-08002B2CF9AE}" pid="6" name="MSIP_Label_644d755e-ad32-4fd1-9937-ecdb21254c0c_SetDate">
    <vt:lpwstr>2019-02-05T12:17:49.5607947Z</vt:lpwstr>
  </property>
  <property fmtid="{D5CDD505-2E9C-101B-9397-08002B2CF9AE}" pid="7" name="MSIP_Label_644d755e-ad32-4fd1-9937-ecdb21254c0c_Name">
    <vt:lpwstr>NEST Internal</vt:lpwstr>
  </property>
  <property fmtid="{D5CDD505-2E9C-101B-9397-08002B2CF9AE}" pid="8" name="MSIP_Label_644d755e-ad32-4fd1-9937-ecdb21254c0c_Extended_MSFT_Method">
    <vt:lpwstr>Automatic</vt:lpwstr>
  </property>
  <property fmtid="{D5CDD505-2E9C-101B-9397-08002B2CF9AE}" pid="9" name="NEST Classification">
    <vt:lpwstr>NEST Internal</vt:lpwstr>
  </property>
  <property fmtid="{D5CDD505-2E9C-101B-9397-08002B2CF9AE}" pid="10" name="ContentTypeId">
    <vt:lpwstr>0x010100EC6F5BAEA4A1D74F95B4659E5E93D0BC</vt:lpwstr>
  </property>
  <property fmtid="{D5CDD505-2E9C-101B-9397-08002B2CF9AE}" pid="11" name="Order">
    <vt:r8>100</vt:r8>
  </property>
  <property fmtid="{D5CDD505-2E9C-101B-9397-08002B2CF9AE}" pid="12" name="MediaServiceImageTags">
    <vt:lpwstr/>
  </property>
</Properties>
</file>