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alias w:val="Locked Cover Graphics"/>
        <w:tag w:val="Locked Cover Graphics"/>
        <w:id w:val="1773671706"/>
        <w:lock w:val="sdtContentLocked"/>
        <w:placeholder>
          <w:docPart w:val="FEC3E0B3569E4553A972AE326059DD1F"/>
        </w:placeholder>
      </w:sdtPr>
      <w:sdtEndPr/>
      <w:sdtContent>
        <w:p w14:paraId="4D99F0D4" w14:textId="77777777" w:rsidR="007B7533" w:rsidRDefault="007B7533" w:rsidP="0095056A">
          <w:pPr>
            <w:spacing w:before="0" w:line="276" w:lineRule="auto"/>
          </w:pPr>
          <w:r w:rsidRPr="004516B8">
            <w:rPr>
              <w:noProof/>
              <w:color w:val="2B579A"/>
              <w:shd w:val="clear" w:color="auto" w:fill="E6E6E6"/>
            </w:rPr>
            <mc:AlternateContent>
              <mc:Choice Requires="wpg">
                <w:drawing>
                  <wp:anchor distT="0" distB="0" distL="114300" distR="114300" simplePos="0" relativeHeight="251658240" behindDoc="1" locked="1" layoutInCell="1" allowOverlap="1" wp14:anchorId="3A7F5A7E" wp14:editId="42BF77A7">
                    <wp:simplePos x="0" y="0"/>
                    <wp:positionH relativeFrom="page">
                      <wp:posOffset>0</wp:posOffset>
                    </wp:positionH>
                    <wp:positionV relativeFrom="page">
                      <wp:posOffset>0</wp:posOffset>
                    </wp:positionV>
                    <wp:extent cx="7560000" cy="2664000"/>
                    <wp:effectExtent l="0" t="0" r="3175" b="3175"/>
                    <wp:wrapNone/>
                    <wp:docPr id="15" name="BackgroundGraphics">
                      <a:extLst xmlns:a="http://schemas.openxmlformats.org/drawingml/2006/main">
                        <a:ext uri="{FF2B5EF4-FFF2-40B4-BE49-F238E27FC236}">
                          <a16:creationId xmlns:a16="http://schemas.microsoft.com/office/drawing/2014/main" id="{C23ADB83-BC41-4D35-8FDE-A80A1114F96D}"/>
                        </a:ext>
                      </a:extLst>
                    </wp:docPr>
                    <wp:cNvGraphicFramePr/>
                    <a:graphic xmlns:a="http://schemas.openxmlformats.org/drawingml/2006/main">
                      <a:graphicData uri="http://schemas.microsoft.com/office/word/2010/wordprocessingGroup">
                        <wpg:wgp>
                          <wpg:cNvGrpSpPr/>
                          <wpg:grpSpPr>
                            <a:xfrm>
                              <a:off x="0" y="0"/>
                              <a:ext cx="7560000" cy="2664000"/>
                              <a:chOff x="0" y="0"/>
                              <a:chExt cx="7559675" cy="2664000"/>
                            </a:xfrm>
                          </wpg:grpSpPr>
                          <wps:wsp>
                            <wps:cNvPr id="2" name="ColouredShape">
                              <a:extLst>
                                <a:ext uri="{FF2B5EF4-FFF2-40B4-BE49-F238E27FC236}">
                                  <a16:creationId xmlns:a16="http://schemas.microsoft.com/office/drawing/2014/main" id="{A799CAF7-386E-4CF1-AAFC-91337CD7128A}"/>
                                </a:ext>
                              </a:extLst>
                            </wps:cNvPr>
                            <wps:cNvSpPr>
                              <a:spLocks noChangeAspect="1"/>
                            </wps:cNvSpPr>
                            <wps:spPr>
                              <a:xfrm>
                                <a:off x="0" y="0"/>
                                <a:ext cx="7559675" cy="2664000"/>
                              </a:xfrm>
                              <a:custGeom>
                                <a:avLst/>
                                <a:gdLst>
                                  <a:gd name="connsiteX0" fmla="*/ 0 w 7559675"/>
                                  <a:gd name="connsiteY0" fmla="*/ 0 h 2664000"/>
                                  <a:gd name="connsiteX1" fmla="*/ 7559675 w 7559675"/>
                                  <a:gd name="connsiteY1" fmla="*/ 0 h 2664000"/>
                                  <a:gd name="connsiteX2" fmla="*/ 7559675 w 7559675"/>
                                  <a:gd name="connsiteY2" fmla="*/ 2054833 h 2664000"/>
                                  <a:gd name="connsiteX3" fmla="*/ 7202998 w 7559675"/>
                                  <a:gd name="connsiteY3" fmla="*/ 2169420 h 2664000"/>
                                  <a:gd name="connsiteX4" fmla="*/ 3713823 w 7559675"/>
                                  <a:gd name="connsiteY4" fmla="*/ 2664000 h 2664000"/>
                                  <a:gd name="connsiteX5" fmla="*/ 224651 w 7559675"/>
                                  <a:gd name="connsiteY5" fmla="*/ 2169420 h 2664000"/>
                                  <a:gd name="connsiteX6" fmla="*/ 0 w 7559675"/>
                                  <a:gd name="connsiteY6" fmla="*/ 2097248 h 266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59675" h="2664000">
                                    <a:moveTo>
                                      <a:pt x="0" y="0"/>
                                    </a:moveTo>
                                    <a:lnTo>
                                      <a:pt x="7559675" y="0"/>
                                    </a:lnTo>
                                    <a:lnTo>
                                      <a:pt x="7559675" y="2054833"/>
                                    </a:lnTo>
                                    <a:lnTo>
                                      <a:pt x="7202998" y="2169420"/>
                                    </a:lnTo>
                                    <a:cubicBezTo>
                                      <a:pt x="6095750" y="2491387"/>
                                      <a:pt x="4924941" y="2664000"/>
                                      <a:pt x="3713823" y="2664000"/>
                                    </a:cubicBezTo>
                                    <a:cubicBezTo>
                                      <a:pt x="2502706" y="2664000"/>
                                      <a:pt x="1331898" y="2491387"/>
                                      <a:pt x="224651" y="2169420"/>
                                    </a:cubicBezTo>
                                    <a:lnTo>
                                      <a:pt x="0" y="2097248"/>
                                    </a:lnTo>
                                    <a:close/>
                                  </a:path>
                                </a:pathLst>
                              </a:custGeom>
                              <a:solidFill>
                                <a:srgbClr val="28465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3" name="Logo">
                                <a:extLst>
                                  <a:ext uri="{FF2B5EF4-FFF2-40B4-BE49-F238E27FC236}">
                                    <a16:creationId xmlns:a16="http://schemas.microsoft.com/office/drawing/2014/main" id="{CB10BF12-1607-49DE-BAD3-3780984CC03F}"/>
                                  </a:ext>
                                </a:extLst>
                              </pic:cNvPr>
                              <pic:cNvPicPr>
                                <a:picLocks noChangeAspect="1"/>
                              </pic:cNvPicPr>
                            </pic:nvPicPr>
                            <pic:blipFill>
                              <a:blip r:embed="rId12"/>
                              <a:stretch>
                                <a:fillRect/>
                              </a:stretch>
                            </pic:blipFill>
                            <pic:spPr>
                              <a:xfrm>
                                <a:off x="6032000" y="432000"/>
                                <a:ext cx="1080000" cy="1204916"/>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2D7DFC97" id="BackgroundGraphics" o:spid="_x0000_s1026" style="position:absolute;margin-left:0;margin-top:0;width:595.3pt;height:209.75pt;z-index:-251658240;mso-position-horizontal-relative:page;mso-position-vertical-relative:page;mso-width-relative:margin;mso-height-relative:margin" coordsize="75596,26640" o:gfxdata="UEsDBBQABgAIAAAAIQCm5lH7DAEAABUCAAATAAAAW0NvbnRlbnRfVHlwZXNdLnhtbJSRTU7DMBBG&#10;90jcwfIWJQ5dIITidEHKEhAqB7DsSWIR/8hjQnp77LSVoKJIXdoz75s3dr2ezUgmCKid5fS2rCgB&#10;K53Stuf0fftU3FOCUVglRmeB0x0gXTfXV/V25wFJoi1yOsToHxhDOYARWDoPNlU6F4yI6Rh65oX8&#10;ED2wVVXdMelsBBuLmDNoU7fQic8xks2crvcmYDpKHvd9eRSn2mR+LnKF/ckEGPEEEt6PWoqYtmOT&#10;VSdmxcGqTOTSg4P2eJPUz0zIld9WPwccuJf0nEErIK8ixGdhkjtTARmsXOtk+X9GljRYuK7TEso2&#10;4Gahjk7nspX7sgGmS8PbhL3BdExny6c23wA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wj8+BdBQAAvQ8AAA4AAABkcnMvZTJvRG9jLnhtbKRXW2/bNhR+H7D/&#10;QOhxQGtZlq+IU2TpUgwIumDt0O2RpihLqERqJB07/fX7eJEsOdnsdAFik+b5zuXj4eHh1btDXZFH&#10;rnQpxToav40jwgWTWSm26+iPz3dvFhHRhoqMVlLwdfTEdfTu+scfrvbNiieykFXGFYESoVf7Zh0V&#10;xjSr0UizgtdUv5UNF1jMpaqpwVRtR5mie2ivq1ESx7PRXqqsUZJxrfHre78YXTv9ec6Z+S3PNTek&#10;WkfwzbhP5T439nN0fUVXW0WbomTBDfodXtS0FDDaqXpPDSU7VT5TVZdMSS1z85bJeiTzvGTcxYBo&#10;xvFJNB+U3DUulu1qv206mkDtCU/frZZ9fPygmk/NgwIT+2YLLtzMxnLIVW2/4SU5OMqeOsr4wRCG&#10;H+fTWYy/iDCsJbNZaieOVFaA+Wc4VvzSIafL2Xz6DDlqDY8G7uwbJIg+cqD/HwefCtpwR61egYMH&#10;RcoMAURE0BppeisruVM882KOGidnibKU6OZesq+aCHlbULHlN7pBquEA2NjheE/YTnSAXcboGV7o&#10;iu20+cCl2xz6eK+NI3ybYeRyMAtRMCmELg3/E/uT1xUS+6cRicmezKfeRsCdiP81FC/IYF+3z7SP&#10;e9qD5vM2+qCYnLWBnekiuNhGH5TE03QxmZy3NOlbSuJkuVycj6YPSsazZZpcEFPaszSZjyeLZHLe&#10;Uh8U9uV8TDhlHXtJks6m4/OGBphLQ5r1DF2QaH3xJF7Ok3QxDAbFoEtrWrSZzg4ipDpGBOfPliWb&#10;+Y3UtuL08x5lqZ0ir+3pxPk5CCt9BowM7YP90b4UjNTrg5NXWUY29cGTV4GRIH1w+iowNr0Pnr4K&#10;jN3sg2d9sGc97JpCrbQXcuUuZBMRXMgqIriQNxaDfaTGbnY7JHt70YSyWBzvGbtey0f+WTpJc3Lb&#10;wOZxtRJ9qU4bHG6zopVovxunry8ZakiIq5Vrv4O8LxmOilAJTuTZblOyn/m3vj+zeDmdT1F34U+S&#10;LlEL5oEJ50S6xI+pT8hBMfY2Q/Hw6OMdbDkf2BrOPDaZxsk89lv3gurxZDJeLNHEveyYLyYvBDs0&#10;NaQohOnP+yk5ldTcn1KbBO64dtngAjpefVpWZXZXVpXdfa22m9tKkUeKxEoWqHF3QfVArHInX0gL&#10;82bsL+7G9pe0u67NU8Wt0kr8znN0BqgpiSswri/lnR3KGBdm7JcKmnFvfupaIq++Q7hQnEKrOYf9&#10;TndQYHve57q9miBvody1tR3YV77OjPegdcyDO4SzLIXpwHUppHopsgpRBcteviXJU2NZ2sjsCX2T&#10;kr6p1g27K5U291SbB6rQbGCf8TLAaiHVt4js0WWvI/33jioekepXgRZuOU5TiBk3SafzBBPVX9n0&#10;V8SuRmNmuywCa25o5U3VDnMl6y94ENxYq1iigsE2bgCD8uIntwZzLOFJwfjNjRujFUeO3YtPDbPK&#10;LUsNIvl8+EJVQ+xwHRl0vB9l2zbSVdt3ISePshYp5M3OyLy0TZnLK89TmKCFvb5qSrbCf+jnMXrW&#10;y55/9wBl0KFGQUl9kY6aqq+75o2Pt9yUVWme3DMKMVunxONDyWyHayfHthj3kW+L7+VW2rRol70w&#10;GCjZf/XDQ/GRnQ4sbaqyac+xHYeYsFEnz5wXaPFPqPeS7WocRf8mVLyiBg9SXZSNRoKseL3hGe6Y&#10;XzOX1agWRnHDUF7ak8jcdvUWnJdHx6zP/9LFz+IJXqJIKZTI1A9BEc5peOiM44WrB+6JNE5ilPf2&#10;amzfAzaDbEMfcs3ejy4LT5LM9/zOM++LG8I1l1zujYjR4BHanzup46v7+h8AAAD//wMAUEsDBBQA&#10;BgAIAAAAIQDayFcRnQMAAHgGAAAUAAAAZHJzL21lZGlhL2ltYWdlMS5lbWas1G9oVlUcB/Dfff7c&#10;e5/nPhvPVpRTXKv8M3I1m9bAVlpqCRoNtBijJ6ulsGib1Agde2FTxsNTMYxJUlCk4YteGMgSJYgx&#10;FR4kUhYMhpq9WLQae1gibvfcc8+v73nuLhfEF0Ud+HDOuc895/zO7zn3GETUC/slc5/L/G6S6HCc&#10;6OQR5hXrmdd8Q3S9i6hu64vPExm03yR6Eu8noALaoFz0A4zbZBDNofksvUU99CbtoTraSQfoPayy&#10;h7pQE1VBBmyoXmxjGKUhC2HR72TDDurUYv9SK1F7O5Gz2C8tJaqtJboHfT0mBqthCeh5deGBoF6J&#10;Sr+jn++G9aDfbwBdwhppuGsJx+sxT4HewzLIwigCGpll1jnZAR96zGcWmG9hMg+50evmqzb/dbVq&#10;g3cmMxw/YpWcHH/gpLwJ+5fbW80TN1NcnP/29qx8ubSQXPnnqDMy24Ixeo1nQO/ny0Gj7I0DirW7&#10;7RlLlQszl+swZv28HnQcev93xt86z1wQQfxX8PtSn/khxfwIJtJzPAq2WxCRLZ7tBl5wx8Qfbqf4&#10;TnSKB2WnmJE7vRn5s5yR21XknGI5rXb40+o1eN//TfWXtVO/H+jyX6dGv5u+l9102eumJk9xk3dB&#10;NXkpP5KTE2LOWw0D7hxi6JS2e79vuznEF2idz1HoaR03/Jtc3pmbSeRiH7RhnjxsQ07qkJtXkMg1&#10;6C+DSX/YW8sdwjA6xE+xDsHxEY/jbX7guO/Gf/c/4cjnfEw9QQ7XGg6fhYdj11Qh1qc+iu/j0MVY&#10;C80aBykNK/gg1niJJ/1+P9yTXjcLm3Egi/iGdXz6TF9HfJ8hvjG0S6jx2eKdjfK0cdkzYBOy+zW3&#10;yGNclOFc/yU/9yWJ3sE6ev2zkENeatGvxqHT50Z/j3uTlxSZlXwKtluVPGRdU0PWUVirzpv16kby&#10;qp9NDvv5xHJokfmEL75I5sSPZk5MWDkxYJ8TN+3lXp29UYZuWGnZY417o+a49yo0mAoelw3mUXnS&#10;PCwvWtNy3N7ir0uNw5BalzrFb9uDdMIcpF3JQconLFqS6Of/IwfNuMBqFv+DK9jvKuz9U5yZvbgb&#10;G9DXeehN1chIQfSmAs3pgogUF5rTgSmnuBApiCkn0FhREJEa2VgRmHJqZOQxNeWEflAPZG6pr2AM&#10;ZjIlVV0xDd0U+jXTRx9nDtEG2O0coub0c9Cj/mlu6rE/fbfouzFs6zunEu4FXbKg238DAAD//wMA&#10;UEsDBBQABgAIAAAAIQAzDkgT3QAAAAYBAAAPAAAAZHJzL2Rvd25yZXYueG1sTI9BS8NAEIXvgv9h&#10;GcGb3azaYmM2pRT1VARbofQ2zU6T0OxsyG6T9N+79aKXgcd7vPdNthhtI3rqfO1Yg5okIIgLZ2ou&#10;NXxv3x9eQPiAbLBxTBou5GGR395kmBo38Bf1m1CKWMI+RQ1VCG0qpS8qsugnriWO3tF1FkOUXSlN&#10;h0Mst418TJKZtFhzXKiwpVVFxWlztho+BhyWT+qtX5+Oq8t+O/3crRVpfX83Ll9BBBrDXxiu+BEd&#10;8sh0cGc2XjQa4iPh9149NU9mIA4antV8CjLP5H/8/AcAAP//AwBQSwMEFAAGAAgAAAAhAI4iCUK6&#10;AAAAIQEAABkAAABkcnMvX3JlbHMvZTJvRG9jLnhtbC5yZWxzhI/LCsIwEEX3gv8QZm/TuhCRpt2I&#10;0K3UDxiSaRtsHiRR7N8bcGNBcDn3cs9h6vZlZvakELWzAqqiBEZWOqXtKODWX3ZHYDGhVTg7SwIW&#10;itA22019pRlTHsVJ+8gyxUYBU0r+xHmUExmMhfNkczO4YDDlM4zco7zjSHxflgcevhnQrJisUwJC&#10;pypg/eKz+T/bDYOWdHbyYcimHwquTXZnIIaRkgBDSuMnrAoyA/Cm5qvHmjcAAAD//wMAUEsBAi0A&#10;FAAGAAgAAAAhAKbmUfsMAQAAFQIAABMAAAAAAAAAAAAAAAAAAAAAAFtDb250ZW50X1R5cGVzXS54&#10;bWxQSwECLQAUAAYACAAAACEAOP0h/9YAAACUAQAACwAAAAAAAAAAAAAAAAA9AQAAX3JlbHMvLnJl&#10;bHNQSwECLQAUAAYACAAAACEAHCPz4F0FAAC9DwAADgAAAAAAAAAAAAAAAAA8AgAAZHJzL2Uyb0Rv&#10;Yy54bWxQSwECLQAUAAYACAAAACEA2shXEZ0DAAB4BgAAFAAAAAAAAAAAAAAAAADFBwAAZHJzL21l&#10;ZGlhL2ltYWdlMS5lbWZQSwECLQAUAAYACAAAACEAMw5IE90AAAAGAQAADwAAAAAAAAAAAAAAAACU&#10;CwAAZHJzL2Rvd25yZXYueG1sUEsBAi0AFAAGAAgAAAAhAI4iCUK6AAAAIQEAABkAAAAAAAAAAAAA&#10;AAAAngwAAGRycy9fcmVscy9lMm9Eb2MueG1sLnJlbHNQSwUGAAAAAAYABgB8AQAAjw0AAAAA&#10;">
                    <v:shape id="ColouredShape" o:spid="_x0000_s1027" style="position:absolute;width:75596;height:26640;visibility:visible;mso-wrap-style:square;v-text-anchor:middle" coordsize="7559675,2664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PGjjwwAAANoAAAAPAAAAZHJzL2Rvd25yZXYueG1sRI9Bi8Iw&#10;FITvwv6H8Bb2pqkVRLtGEZeVFfFg9eDx0bxti81LbWKt/94IgsdhZr5hZovOVKKlxpWWFQwHEQji&#10;zOqScwXHw29/AsJ5ZI2VZVJwJweL+Udvhom2N95Tm/pcBAi7BBUU3teJlC4ryKAb2Jo4eP+2MeiD&#10;bHKpG7wFuKlkHEVjabDksFBgTauCsnN6NQr8KHWn07Wdbo6H6TruduPl9uei1Ndnt/wG4anz7/Cr&#10;/acVxPC8Em6AnD8AAAD//wMAUEsBAi0AFAAGAAgAAAAhANvh9svuAAAAhQEAABMAAAAAAAAAAAAA&#10;AAAAAAAAAFtDb250ZW50X1R5cGVzXS54bWxQSwECLQAUAAYACAAAACEAWvQsW78AAAAVAQAACwAA&#10;AAAAAAAAAAAAAAAfAQAAX3JlbHMvLnJlbHNQSwECLQAUAAYACAAAACEAWzxo48MAAADaAAAADwAA&#10;AAAAAAAAAAAAAAAHAgAAZHJzL2Rvd25yZXYueG1sUEsFBgAAAAADAAMAtwAAAPcCAAAAAA==&#10;" path="m,l7559675,r,2054833l7202998,2169420c6095750,2491387,4924941,2664000,3713823,2664000v-1211117,,-2381925,-172613,-3489172,-494580l,2097248,,xe" fillcolor="#28465f" stroked="f" strokeweight="1pt">
                      <v:stroke joinstyle="miter"/>
                      <v:path arrowok="t" o:connecttype="custom" o:connectlocs="0,0;7559675,0;7559675,2054833;7202998,2169420;3713823,2664000;224651,2169420;0,2097248" o:connectangles="0,0,0,0,0,0,0"/>
                      <o:lock v:ext="edit" aspectratio="t"/>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Logo" o:spid="_x0000_s1028" type="#_x0000_t75" style="position:absolute;left:60320;top:4320;width:10800;height:120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7YjnxQAAANoAAAAPAAAAZHJzL2Rvd25yZXYueG1sRI9Ba8JA&#10;FITvgv9heUJvutFqW6IbKUJp8SCaCtbbI/tMgtm3YXcb03/fLQg9DjPzDbNa96YRHTlfW1YwnSQg&#10;iAuray4VHD/fxi8gfEDW2FgmBT/kYZ0NBytMtb3xgbo8lCJC2KeooAqhTaX0RUUG/cS2xNG7WGcw&#10;ROlKqR3eItw0cpYkT9JgzXGhwpY2FRXX/NsomC22h43Ui7k7P+9O+62cv1/dl1IPo/51CSJQH/7D&#10;9/aHVvAIf1fiDZDZLwAAAP//AwBQSwECLQAUAAYACAAAACEA2+H2y+4AAACFAQAAEwAAAAAAAAAA&#10;AAAAAAAAAAAAW0NvbnRlbnRfVHlwZXNdLnhtbFBLAQItABQABgAIAAAAIQBa9CxbvwAAABUBAAAL&#10;AAAAAAAAAAAAAAAAAB8BAABfcmVscy8ucmVsc1BLAQItABQABgAIAAAAIQDC7YjnxQAAANoAAAAP&#10;AAAAAAAAAAAAAAAAAAcCAABkcnMvZG93bnJldi54bWxQSwUGAAAAAAMAAwC3AAAA+QIAAAAA&#10;">
                      <v:imagedata r:id="rId13" o:title=""/>
                    </v:shape>
                    <w10:wrap anchorx="page" anchory="page"/>
                    <w10:anchorlock/>
                  </v:group>
                </w:pict>
              </mc:Fallback>
            </mc:AlternateContent>
          </w:r>
        </w:p>
      </w:sdtContent>
    </w:sdt>
    <w:tbl>
      <w:tblPr>
        <w:tblpPr w:rightFromText="4139" w:bottomFromText="567" w:vertAnchor="page" w:horzAnchor="page" w:tblpX="681" w:tblpY="681"/>
        <w:tblW w:w="8698" w:type="dxa"/>
        <w:tblLayout w:type="fixed"/>
        <w:tblCellMar>
          <w:left w:w="0" w:type="dxa"/>
          <w:right w:w="0" w:type="dxa"/>
        </w:tblCellMar>
        <w:tblLook w:val="04A0" w:firstRow="1" w:lastRow="0" w:firstColumn="1" w:lastColumn="0" w:noHBand="0" w:noVBand="1"/>
      </w:tblPr>
      <w:tblGrid>
        <w:gridCol w:w="8698"/>
      </w:tblGrid>
      <w:tr w:rsidR="002F4726" w14:paraId="406B3C22" w14:textId="77777777" w:rsidTr="001801C4">
        <w:trPr>
          <w:cantSplit/>
          <w:trHeight w:val="16"/>
        </w:trPr>
        <w:tc>
          <w:tcPr>
            <w:tcW w:w="8698" w:type="dxa"/>
          </w:tcPr>
          <w:p w14:paraId="25B8DFB7" w14:textId="1C7A3361" w:rsidR="002F4726" w:rsidRPr="007E1E94" w:rsidRDefault="0061006F" w:rsidP="0095056A">
            <w:pPr>
              <w:pStyle w:val="CoverJobTitle"/>
              <w:spacing w:after="0" w:line="276" w:lineRule="auto"/>
              <w:rPr>
                <w:sz w:val="56"/>
                <w:szCs w:val="56"/>
              </w:rPr>
            </w:pPr>
            <w:r w:rsidRPr="0061006F">
              <w:rPr>
                <w:sz w:val="56"/>
                <w:szCs w:val="56"/>
              </w:rPr>
              <w:t>Social Sustainability Manager</w:t>
            </w:r>
          </w:p>
        </w:tc>
      </w:tr>
      <w:tr w:rsidR="00FA5B65" w14:paraId="1CF7DB81" w14:textId="77777777" w:rsidTr="001801C4">
        <w:trPr>
          <w:cantSplit/>
          <w:trHeight w:val="14"/>
        </w:trPr>
        <w:tc>
          <w:tcPr>
            <w:tcW w:w="8698" w:type="dxa"/>
            <w:vAlign w:val="bottom"/>
          </w:tcPr>
          <w:p w14:paraId="6CEEB738" w14:textId="168DB885" w:rsidR="00FA5B65" w:rsidRDefault="00F31FFE" w:rsidP="0095056A">
            <w:pPr>
              <w:pStyle w:val="CoverDepartment"/>
              <w:spacing w:before="0" w:line="276" w:lineRule="auto"/>
            </w:pPr>
            <w:r>
              <w:t>People &amp; Culture</w:t>
            </w:r>
          </w:p>
        </w:tc>
      </w:tr>
      <w:tr w:rsidR="004151AD" w14:paraId="76820645" w14:textId="77777777" w:rsidTr="001801C4">
        <w:trPr>
          <w:cantSplit/>
          <w:trHeight w:val="14"/>
        </w:trPr>
        <w:tc>
          <w:tcPr>
            <w:tcW w:w="8698" w:type="dxa"/>
          </w:tcPr>
          <w:p w14:paraId="079C2C8D" w14:textId="77777777" w:rsidR="004151AD" w:rsidRDefault="004151AD" w:rsidP="0095056A">
            <w:pPr>
              <w:pStyle w:val="CoverGrade"/>
              <w:spacing w:before="0" w:line="276" w:lineRule="auto"/>
            </w:pPr>
          </w:p>
          <w:p w14:paraId="1433259D" w14:textId="77777777" w:rsidR="0095056A" w:rsidRDefault="0095056A" w:rsidP="0095056A">
            <w:pPr>
              <w:pStyle w:val="CoverGrade"/>
              <w:spacing w:before="0" w:line="276" w:lineRule="auto"/>
            </w:pPr>
          </w:p>
          <w:p w14:paraId="6DEE965D" w14:textId="77777777" w:rsidR="0095056A" w:rsidRDefault="0095056A" w:rsidP="0095056A">
            <w:pPr>
              <w:pStyle w:val="CoverGrade"/>
              <w:spacing w:before="0" w:line="276" w:lineRule="auto"/>
            </w:pPr>
          </w:p>
          <w:p w14:paraId="6E671733" w14:textId="77777777" w:rsidR="0095056A" w:rsidRDefault="0095056A" w:rsidP="0095056A">
            <w:pPr>
              <w:pStyle w:val="CoverGrade"/>
              <w:spacing w:before="0" w:line="276" w:lineRule="auto"/>
            </w:pPr>
          </w:p>
          <w:p w14:paraId="13CE73C0" w14:textId="77777777" w:rsidR="0095056A" w:rsidRDefault="0095056A" w:rsidP="0095056A">
            <w:pPr>
              <w:pStyle w:val="CoverGrade"/>
              <w:spacing w:before="0" w:line="276" w:lineRule="auto"/>
            </w:pPr>
          </w:p>
          <w:p w14:paraId="6E190AE1" w14:textId="77777777" w:rsidR="0095056A" w:rsidRDefault="0095056A" w:rsidP="0095056A">
            <w:pPr>
              <w:pStyle w:val="CoverGrade"/>
              <w:spacing w:before="0" w:line="276" w:lineRule="auto"/>
            </w:pPr>
          </w:p>
          <w:p w14:paraId="1A3B7847" w14:textId="5C149FE2" w:rsidR="0095056A" w:rsidRPr="00352DC9" w:rsidRDefault="0095056A" w:rsidP="0095056A">
            <w:pPr>
              <w:pStyle w:val="CoverGrade"/>
              <w:spacing w:before="0" w:line="276" w:lineRule="auto"/>
            </w:pPr>
          </w:p>
        </w:tc>
      </w:tr>
    </w:tbl>
    <w:tbl>
      <w:tblPr>
        <w:tblW w:w="4973" w:type="pct"/>
        <w:tblLayout w:type="fixed"/>
        <w:tblCellMar>
          <w:top w:w="57" w:type="dxa"/>
          <w:left w:w="170" w:type="dxa"/>
          <w:bottom w:w="113" w:type="dxa"/>
          <w:right w:w="170" w:type="dxa"/>
        </w:tblCellMar>
        <w:tblLook w:val="04A0" w:firstRow="1" w:lastRow="0" w:firstColumn="1" w:lastColumn="0" w:noHBand="0" w:noVBand="1"/>
      </w:tblPr>
      <w:tblGrid>
        <w:gridCol w:w="10489"/>
      </w:tblGrid>
      <w:tr w:rsidR="00F57848" w:rsidRPr="0026793C" w14:paraId="554B17D2" w14:textId="77777777" w:rsidTr="0010142D">
        <w:tc>
          <w:tcPr>
            <w:tcW w:w="10490" w:type="dxa"/>
            <w:shd w:val="clear" w:color="auto" w:fill="FFFFFF" w:themeFill="background1"/>
          </w:tcPr>
          <w:p w14:paraId="42AF2C81" w14:textId="77777777" w:rsidR="00F57848" w:rsidRPr="0026793C" w:rsidRDefault="00F57848" w:rsidP="0095056A">
            <w:pPr>
              <w:pStyle w:val="Heading1"/>
              <w:numPr>
                <w:ilvl w:val="0"/>
                <w:numId w:val="0"/>
              </w:numPr>
              <w:spacing w:before="0" w:after="0" w:line="276" w:lineRule="auto"/>
            </w:pPr>
            <w:r>
              <w:t>About Nest</w:t>
            </w:r>
          </w:p>
        </w:tc>
      </w:tr>
      <w:tr w:rsidR="00F57848" w14:paraId="1F5BBBC2" w14:textId="77777777" w:rsidTr="0010142D">
        <w:trPr>
          <w:trHeight w:hRule="exact" w:val="20"/>
        </w:trPr>
        <w:tc>
          <w:tcPr>
            <w:tcW w:w="10490" w:type="dxa"/>
            <w:tcBorders>
              <w:bottom w:val="single" w:sz="4" w:space="0" w:color="FF8200" w:themeColor="text2"/>
            </w:tcBorders>
          </w:tcPr>
          <w:p w14:paraId="3CDDADA7" w14:textId="77777777" w:rsidR="00F57848" w:rsidRDefault="00F57848" w:rsidP="0095056A">
            <w:pPr>
              <w:pStyle w:val="KeyMsgText"/>
              <w:keepNext/>
              <w:spacing w:before="0" w:line="276" w:lineRule="auto"/>
              <w:ind w:right="-249"/>
            </w:pPr>
          </w:p>
        </w:tc>
      </w:tr>
      <w:tr w:rsidR="00F57848" w:rsidRPr="007E7431" w14:paraId="7CFCD138" w14:textId="77777777" w:rsidTr="0010142D">
        <w:tc>
          <w:tcPr>
            <w:tcW w:w="10490"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1D3EBE05" w14:textId="77777777" w:rsidR="00F57848" w:rsidRDefault="00F57848" w:rsidP="0095056A">
            <w:pPr>
              <w:pStyle w:val="paragraph"/>
              <w:spacing w:before="0" w:beforeAutospacing="0" w:after="0" w:afterAutospacing="0" w:line="276" w:lineRule="auto"/>
              <w:textAlignment w:val="baseline"/>
              <w:rPr>
                <w:rStyle w:val="normaltextrun"/>
                <w:rFonts w:ascii="Arial" w:hAnsi="Arial" w:cs="Arial"/>
                <w:color w:val="3C3C3C"/>
                <w:sz w:val="21"/>
                <w:szCs w:val="21"/>
              </w:rPr>
            </w:pPr>
            <w:r>
              <w:rPr>
                <w:rStyle w:val="normaltextrun"/>
                <w:rFonts w:ascii="Arial" w:hAnsi="Arial" w:cs="Arial"/>
                <w:color w:val="3C3C3C"/>
                <w:sz w:val="21"/>
                <w:szCs w:val="21"/>
              </w:rPr>
              <w:t>Nest is a pensions company that does things differently. We’re a true purpose-led organisation that helps millions of people save for a better retirement, whilst investing billions of pounds into projects that do good things for our communities and planet.</w:t>
            </w:r>
          </w:p>
          <w:p w14:paraId="74ED0B11" w14:textId="77777777" w:rsidR="0095056A" w:rsidRDefault="0095056A" w:rsidP="0095056A">
            <w:pPr>
              <w:pStyle w:val="paragraph"/>
              <w:spacing w:before="0" w:beforeAutospacing="0" w:after="0" w:afterAutospacing="0" w:line="276" w:lineRule="auto"/>
              <w:textAlignment w:val="baseline"/>
              <w:rPr>
                <w:rStyle w:val="normaltextrun"/>
                <w:rFonts w:ascii="Arial" w:hAnsi="Arial" w:cs="Arial"/>
                <w:color w:val="3C3C3C"/>
                <w:sz w:val="21"/>
                <w:szCs w:val="21"/>
              </w:rPr>
            </w:pPr>
          </w:p>
          <w:p w14:paraId="56740FFE" w14:textId="77777777" w:rsidR="00F57848" w:rsidRDefault="00F57848" w:rsidP="0095056A">
            <w:pPr>
              <w:pStyle w:val="paragraph"/>
              <w:spacing w:before="0" w:beforeAutospacing="0" w:after="0" w:afterAutospacing="0" w:line="276" w:lineRule="auto"/>
              <w:textAlignment w:val="baseline"/>
              <w:rPr>
                <w:rStyle w:val="normaltextrun"/>
                <w:rFonts w:ascii="Arial" w:hAnsi="Arial" w:cs="Arial"/>
                <w:color w:val="3C3C3C"/>
                <w:sz w:val="21"/>
                <w:szCs w:val="21"/>
              </w:rPr>
            </w:pPr>
            <w:r>
              <w:rPr>
                <w:rStyle w:val="normaltextrun"/>
                <w:rFonts w:ascii="Arial" w:hAnsi="Arial" w:cs="Arial"/>
                <w:color w:val="3C3C3C"/>
                <w:sz w:val="21"/>
                <w:szCs w:val="21"/>
              </w:rPr>
              <w:t>We’</w:t>
            </w:r>
            <w:r w:rsidR="00930C4E">
              <w:rPr>
                <w:rStyle w:val="normaltextrun"/>
                <w:rFonts w:ascii="Arial" w:hAnsi="Arial" w:cs="Arial"/>
                <w:color w:val="3C3C3C"/>
                <w:sz w:val="21"/>
                <w:szCs w:val="21"/>
              </w:rPr>
              <w:t>v</w:t>
            </w:r>
            <w:r>
              <w:rPr>
                <w:rStyle w:val="normaltextrun"/>
                <w:rFonts w:ascii="Arial" w:hAnsi="Arial" w:cs="Arial"/>
                <w:color w:val="3C3C3C"/>
                <w:sz w:val="21"/>
                <w:szCs w:val="21"/>
              </w:rPr>
              <w:t>e launch</w:t>
            </w:r>
            <w:r w:rsidR="00930C4E">
              <w:rPr>
                <w:rStyle w:val="normaltextrun"/>
                <w:rFonts w:ascii="Arial" w:hAnsi="Arial" w:cs="Arial"/>
                <w:color w:val="3C3C3C"/>
                <w:sz w:val="21"/>
                <w:szCs w:val="21"/>
              </w:rPr>
              <w:t>ed</w:t>
            </w:r>
            <w:r>
              <w:rPr>
                <w:rStyle w:val="normaltextrun"/>
                <w:rFonts w:ascii="Arial" w:hAnsi="Arial" w:cs="Arial"/>
                <w:color w:val="3C3C3C"/>
                <w:sz w:val="21"/>
                <w:szCs w:val="21"/>
              </w:rPr>
              <w:t xml:space="preserve"> an ambitious </w:t>
            </w:r>
            <w:r w:rsidR="0015409F">
              <w:rPr>
                <w:rStyle w:val="normaltextrun"/>
                <w:rFonts w:ascii="Arial" w:hAnsi="Arial" w:cs="Arial"/>
                <w:color w:val="3C3C3C"/>
                <w:sz w:val="21"/>
                <w:szCs w:val="21"/>
              </w:rPr>
              <w:t>five-year</w:t>
            </w:r>
            <w:r>
              <w:rPr>
                <w:rStyle w:val="normaltextrun"/>
                <w:rFonts w:ascii="Arial" w:hAnsi="Arial" w:cs="Arial"/>
                <w:color w:val="3C3C3C"/>
                <w:sz w:val="21"/>
                <w:szCs w:val="21"/>
              </w:rPr>
              <w:t xml:space="preserve"> strategy that will transform the way we serve our customers and shape how people feel about their finances.</w:t>
            </w:r>
          </w:p>
          <w:p w14:paraId="05ACF321" w14:textId="77777777" w:rsidR="0095056A" w:rsidRDefault="0095056A" w:rsidP="0095056A">
            <w:pPr>
              <w:pStyle w:val="paragraph"/>
              <w:spacing w:before="0" w:beforeAutospacing="0" w:after="0" w:afterAutospacing="0" w:line="276" w:lineRule="auto"/>
              <w:textAlignment w:val="baseline"/>
              <w:rPr>
                <w:rStyle w:val="normaltextrun"/>
                <w:rFonts w:ascii="Arial" w:hAnsi="Arial" w:cs="Arial"/>
                <w:color w:val="3C3C3C"/>
                <w:sz w:val="21"/>
                <w:szCs w:val="21"/>
              </w:rPr>
            </w:pPr>
          </w:p>
          <w:p w14:paraId="0B0C96AB" w14:textId="28E93C0D" w:rsidR="005A3D98" w:rsidRPr="005A3D98" w:rsidRDefault="00845548" w:rsidP="0095056A">
            <w:pPr>
              <w:pStyle w:val="paragraph"/>
              <w:spacing w:before="0" w:beforeAutospacing="0" w:after="0" w:afterAutospacing="0" w:line="276" w:lineRule="auto"/>
              <w:textAlignment w:val="baseline"/>
              <w:rPr>
                <w:rFonts w:ascii="Arial" w:hAnsi="Arial" w:cs="Arial"/>
                <w:i/>
                <w:iCs/>
                <w:color w:val="3C3C3C"/>
                <w:sz w:val="21"/>
                <w:szCs w:val="21"/>
              </w:rPr>
            </w:pPr>
            <w:r w:rsidRPr="005A3D98">
              <w:rPr>
                <w:rStyle w:val="normaltextrun"/>
                <w:rFonts w:ascii="Arial" w:hAnsi="Arial" w:cs="Arial"/>
                <w:color w:val="3C3C3C"/>
                <w:sz w:val="21"/>
                <w:szCs w:val="21"/>
              </w:rPr>
              <w:t>Our members are saving for their future, so we need to think carefully about how to protect and grow their money for many years to come. One way we do this is by considering how the companies and markets we invest in treat people and the planet. Well-run organisations with sound environmental and social practices have a better chance of long-term success and profitability</w:t>
            </w:r>
            <w:r w:rsidR="005A3D98" w:rsidRPr="005A3D98">
              <w:rPr>
                <w:rStyle w:val="normaltextrun"/>
                <w:rFonts w:ascii="Arial" w:hAnsi="Arial" w:cs="Arial"/>
                <w:color w:val="3C3C3C"/>
                <w:sz w:val="21"/>
                <w:szCs w:val="21"/>
              </w:rPr>
              <w:t xml:space="preserve"> – and we have a responsibility to role-model this within society</w:t>
            </w:r>
            <w:r w:rsidRPr="005A3D98">
              <w:rPr>
                <w:rStyle w:val="normaltextrun"/>
                <w:rFonts w:ascii="Arial" w:hAnsi="Arial" w:cs="Arial"/>
                <w:color w:val="3C3C3C"/>
                <w:sz w:val="21"/>
                <w:szCs w:val="21"/>
              </w:rPr>
              <w:t xml:space="preserve">. By encouraging </w:t>
            </w:r>
            <w:r w:rsidR="005A3D98" w:rsidRPr="005A3D98">
              <w:rPr>
                <w:rStyle w:val="normaltextrun"/>
                <w:rFonts w:ascii="Arial" w:hAnsi="Arial" w:cs="Arial"/>
                <w:color w:val="3C3C3C"/>
                <w:sz w:val="21"/>
                <w:szCs w:val="21"/>
              </w:rPr>
              <w:t xml:space="preserve">and demonstrating </w:t>
            </w:r>
            <w:r w:rsidRPr="005A3D98">
              <w:rPr>
                <w:rStyle w:val="normaltextrun"/>
                <w:rFonts w:ascii="Arial" w:hAnsi="Arial" w:cs="Arial"/>
                <w:color w:val="3C3C3C"/>
                <w:sz w:val="21"/>
                <w:szCs w:val="21"/>
              </w:rPr>
              <w:t>sustainable practices, we hope to boost members’ pots while improving the environment and society we all live and retire in.</w:t>
            </w:r>
          </w:p>
        </w:tc>
      </w:tr>
    </w:tbl>
    <w:p w14:paraId="0845D531" w14:textId="36CC7771" w:rsidR="001950A0" w:rsidRDefault="00D04E78" w:rsidP="0095056A">
      <w:pPr>
        <w:pStyle w:val="Heading1"/>
        <w:numPr>
          <w:ilvl w:val="0"/>
          <w:numId w:val="0"/>
        </w:numPr>
        <w:spacing w:before="0" w:after="0" w:line="276" w:lineRule="auto"/>
      </w:pPr>
      <w:r>
        <w:t>About the team</w:t>
      </w:r>
    </w:p>
    <w:tbl>
      <w:tblPr>
        <w:tblW w:w="4973" w:type="pct"/>
        <w:tblLayout w:type="fixed"/>
        <w:tblCellMar>
          <w:top w:w="57" w:type="dxa"/>
          <w:left w:w="170" w:type="dxa"/>
          <w:bottom w:w="113" w:type="dxa"/>
          <w:right w:w="170" w:type="dxa"/>
        </w:tblCellMar>
        <w:tblLook w:val="04A0" w:firstRow="1" w:lastRow="0" w:firstColumn="1" w:lastColumn="0" w:noHBand="0" w:noVBand="1"/>
      </w:tblPr>
      <w:tblGrid>
        <w:gridCol w:w="10489"/>
      </w:tblGrid>
      <w:tr w:rsidR="001950A0" w14:paraId="61B24180" w14:textId="77777777" w:rsidTr="0010142D">
        <w:trPr>
          <w:trHeight w:hRule="exact" w:val="20"/>
        </w:trPr>
        <w:tc>
          <w:tcPr>
            <w:tcW w:w="10490" w:type="dxa"/>
            <w:tcBorders>
              <w:bottom w:val="single" w:sz="4" w:space="0" w:color="FF8200" w:themeColor="text2"/>
            </w:tcBorders>
          </w:tcPr>
          <w:p w14:paraId="7A1062FB" w14:textId="77777777" w:rsidR="001950A0" w:rsidRDefault="001950A0" w:rsidP="0095056A">
            <w:pPr>
              <w:pStyle w:val="KeyMsgText"/>
              <w:keepNext/>
              <w:spacing w:before="0" w:line="276" w:lineRule="auto"/>
              <w:ind w:right="-249"/>
            </w:pPr>
          </w:p>
        </w:tc>
      </w:tr>
      <w:tr w:rsidR="001950A0" w14:paraId="06AAB797" w14:textId="77777777" w:rsidTr="0010142D">
        <w:tc>
          <w:tcPr>
            <w:tcW w:w="10490"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1FC1F35F" w14:textId="1933BAB0" w:rsidR="002904A7" w:rsidRDefault="003350C6" w:rsidP="0095056A">
            <w:pPr>
              <w:spacing w:before="0" w:line="276" w:lineRule="auto"/>
            </w:pPr>
            <w:r>
              <w:t xml:space="preserve">The People &amp; Culture team </w:t>
            </w:r>
            <w:r w:rsidR="0036773C">
              <w:t>is</w:t>
            </w:r>
            <w:r>
              <w:t xml:space="preserve"> responsible for ensuring that Nest has the right culture, capacity and capability to deliver on our Corporate Strateg</w:t>
            </w:r>
            <w:r w:rsidR="009470D9">
              <w:t>y</w:t>
            </w:r>
            <w:r w:rsidR="00C8599F">
              <w:t xml:space="preserve"> and </w:t>
            </w:r>
            <w:r w:rsidR="0015409F">
              <w:t>a</w:t>
            </w:r>
            <w:r w:rsidR="00C8599F">
              <w:t>chieve our purpose</w:t>
            </w:r>
            <w:r w:rsidR="006825C9">
              <w:t xml:space="preserve"> –</w:t>
            </w:r>
            <w:r w:rsidR="00F57740">
              <w:t xml:space="preserve"> </w:t>
            </w:r>
            <w:r w:rsidR="006825C9">
              <w:t>financial peace of mind for all</w:t>
            </w:r>
            <w:r w:rsidR="00C8599F">
              <w:t xml:space="preserve">. </w:t>
            </w:r>
          </w:p>
          <w:p w14:paraId="2FB338D5" w14:textId="77777777" w:rsidR="0095056A" w:rsidRDefault="0095056A" w:rsidP="0095056A">
            <w:pPr>
              <w:spacing w:before="0" w:line="276" w:lineRule="auto"/>
            </w:pPr>
          </w:p>
          <w:p w14:paraId="1E6CF1F9" w14:textId="382375FC" w:rsidR="0038461D" w:rsidRDefault="002904A7" w:rsidP="0095056A">
            <w:pPr>
              <w:spacing w:before="0" w:line="276" w:lineRule="auto"/>
            </w:pPr>
            <w:r>
              <w:t xml:space="preserve">Serving our members and our communities requires us to take an Enterprise-wide approach to sustainability (in environmental, social and governance terms), keeping our members and our purpose at the centre of our goals while driving meaningful progress across the whole organisation. </w:t>
            </w:r>
            <w:r w:rsidR="00D45CC3">
              <w:t>We’ve made a strong start with our approach to diversity, equity and inclusion internally, and more broadly in our industry, with significant progress towards our</w:t>
            </w:r>
            <w:r w:rsidR="005845B1">
              <w:t xml:space="preserve"> </w:t>
            </w:r>
            <w:r w:rsidR="009A0660">
              <w:t>DE&amp;I</w:t>
            </w:r>
            <w:r w:rsidR="00D45CC3">
              <w:t xml:space="preserve"> </w:t>
            </w:r>
            <w:r w:rsidR="005845B1">
              <w:t xml:space="preserve">targets. Now we need to </w:t>
            </w:r>
            <w:r w:rsidR="0020692A">
              <w:t xml:space="preserve">develop a coherent and consistent </w:t>
            </w:r>
            <w:r w:rsidR="008972AE">
              <w:t xml:space="preserve">set of principles </w:t>
            </w:r>
            <w:r w:rsidR="005845B1">
              <w:t>that will articulate the Nest point of view</w:t>
            </w:r>
            <w:r w:rsidR="00A4749E">
              <w:t xml:space="preserve"> </w:t>
            </w:r>
            <w:r w:rsidR="005845B1">
              <w:t xml:space="preserve">and enable targets </w:t>
            </w:r>
            <w:r w:rsidR="009A0660">
              <w:t>to be set across a broader range of Sustainability goals t</w:t>
            </w:r>
            <w:r w:rsidR="005845B1">
              <w:t xml:space="preserve">hat </w:t>
            </w:r>
            <w:r w:rsidR="009A0660">
              <w:t xml:space="preserve">will </w:t>
            </w:r>
            <w:r w:rsidR="005845B1">
              <w:t xml:space="preserve">drive action and align enterprise-wide activity, reporting and culture </w:t>
            </w:r>
            <w:r w:rsidR="009A0660">
              <w:t xml:space="preserve">– </w:t>
            </w:r>
            <w:r w:rsidR="005845B1">
              <w:t>from</w:t>
            </w:r>
            <w:r w:rsidR="009A0660">
              <w:t xml:space="preserve"> </w:t>
            </w:r>
            <w:r w:rsidR="005845B1">
              <w:t>colleague experience</w:t>
            </w:r>
            <w:r w:rsidR="00651289">
              <w:t xml:space="preserve"> through to member impact</w:t>
            </w:r>
            <w:r w:rsidR="005845B1">
              <w:t>.</w:t>
            </w:r>
          </w:p>
          <w:p w14:paraId="7EFBFCD5" w14:textId="77777777" w:rsidR="0095056A" w:rsidRDefault="0095056A" w:rsidP="0095056A">
            <w:pPr>
              <w:spacing w:before="0" w:line="276" w:lineRule="auto"/>
            </w:pPr>
          </w:p>
          <w:p w14:paraId="0E87B155" w14:textId="528F14DA" w:rsidR="005A3D98" w:rsidRPr="001801C4" w:rsidRDefault="005A3D98" w:rsidP="0095056A">
            <w:pPr>
              <w:spacing w:before="0" w:line="276" w:lineRule="auto"/>
            </w:pPr>
            <w:r>
              <w:t xml:space="preserve">Our </w:t>
            </w:r>
            <w:r w:rsidR="000F05AC">
              <w:t xml:space="preserve">People &amp; Culture </w:t>
            </w:r>
            <w:r w:rsidR="005304B6">
              <w:t>ambition is to</w:t>
            </w:r>
            <w:r w:rsidR="00415845">
              <w:t xml:space="preserve"> create </w:t>
            </w:r>
            <w:r w:rsidR="00E7638C">
              <w:t xml:space="preserve">the best possible working lives for </w:t>
            </w:r>
            <w:r w:rsidR="00415845">
              <w:t xml:space="preserve">our </w:t>
            </w:r>
            <w:r w:rsidR="00E7638C">
              <w:t xml:space="preserve">colleagues, </w:t>
            </w:r>
            <w:r w:rsidR="00415845">
              <w:t xml:space="preserve">modelling the high standards </w:t>
            </w:r>
            <w:r w:rsidR="00AE155A">
              <w:t xml:space="preserve">of stewardship </w:t>
            </w:r>
            <w:r w:rsidR="00415845">
              <w:t xml:space="preserve">we hold </w:t>
            </w:r>
            <w:r w:rsidR="00AE155A">
              <w:t>for our members’ investments</w:t>
            </w:r>
            <w:r w:rsidR="00880811">
              <w:t xml:space="preserve">, and in doing so </w:t>
            </w:r>
            <w:r w:rsidR="00F625F4" w:rsidRPr="00F625F4">
              <w:t>help</w:t>
            </w:r>
            <w:r w:rsidR="00880811">
              <w:t xml:space="preserve"> </w:t>
            </w:r>
            <w:r w:rsidR="00F625F4" w:rsidRPr="00F625F4">
              <w:t>to build a more sustainable and inclusive financial system.</w:t>
            </w:r>
          </w:p>
        </w:tc>
      </w:tr>
    </w:tbl>
    <w:p w14:paraId="5E51C7B0" w14:textId="77777777" w:rsidR="001950A0" w:rsidRDefault="001950A0" w:rsidP="0095056A">
      <w:pPr>
        <w:pStyle w:val="Heading1"/>
        <w:numPr>
          <w:ilvl w:val="0"/>
          <w:numId w:val="0"/>
        </w:numPr>
        <w:spacing w:before="0" w:after="0" w:line="276" w:lineRule="auto"/>
      </w:pPr>
      <w:r>
        <w:lastRenderedPageBreak/>
        <w:t>The role</w:t>
      </w:r>
    </w:p>
    <w:tbl>
      <w:tblPr>
        <w:tblW w:w="4978" w:type="pct"/>
        <w:tblInd w:w="-4" w:type="dxa"/>
        <w:tblLayout w:type="fixed"/>
        <w:tblCellMar>
          <w:top w:w="57" w:type="dxa"/>
          <w:left w:w="170" w:type="dxa"/>
          <w:bottom w:w="113" w:type="dxa"/>
          <w:right w:w="170" w:type="dxa"/>
        </w:tblCellMar>
        <w:tblLook w:val="04A0" w:firstRow="1" w:lastRow="0" w:firstColumn="1" w:lastColumn="0" w:noHBand="0" w:noVBand="1"/>
      </w:tblPr>
      <w:tblGrid>
        <w:gridCol w:w="10490"/>
      </w:tblGrid>
      <w:tr w:rsidR="001950A0" w14:paraId="74940D74" w14:textId="77777777" w:rsidTr="0010142D">
        <w:trPr>
          <w:trHeight w:val="784"/>
        </w:trPr>
        <w:tc>
          <w:tcPr>
            <w:tcW w:w="10489"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6F4EA7A4" w14:textId="4AB1643B" w:rsidR="00E10575" w:rsidRDefault="00E10575" w:rsidP="0095056A">
            <w:pPr>
              <w:spacing w:before="0" w:line="276" w:lineRule="auto"/>
              <w:rPr>
                <w:color w:val="3C3C3C"/>
                <w:kern w:val="2"/>
                <w:lang w:eastAsia="en-GB"/>
                <w14:ligatures w14:val="standardContextual"/>
              </w:rPr>
            </w:pPr>
            <w:r>
              <w:t>The Social Sustainability Manager will help translate Nest’s Enterprise Sustainability ambitions into measurable social outcomes, with a particular focus on diversity, equity and inclusion (DEI), inclusion and belonging, social mobility, community impact and responsible workplace practice.</w:t>
            </w:r>
          </w:p>
          <w:p w14:paraId="2F86CF4A" w14:textId="77777777" w:rsidR="00E10575" w:rsidRDefault="00E10575" w:rsidP="0095056A">
            <w:pPr>
              <w:spacing w:before="0" w:line="276" w:lineRule="auto"/>
            </w:pPr>
            <w:r>
              <w:t>Working closely with the Head of Enterprise Sustainability, this role will shape, lead and embed social sustainability activity across Nest so that it is integrated into business decisions, people practices, governance, reporting and external partnerships.</w:t>
            </w:r>
          </w:p>
          <w:p w14:paraId="2ACBA570" w14:textId="77777777" w:rsidR="0095056A" w:rsidRDefault="0095056A" w:rsidP="0095056A">
            <w:pPr>
              <w:spacing w:before="0" w:line="276" w:lineRule="auto"/>
              <w:rPr>
                <w:color w:val="3C3C3C"/>
                <w:kern w:val="2"/>
                <w:lang w:eastAsia="en-GB"/>
                <w14:ligatures w14:val="standardContextual"/>
              </w:rPr>
            </w:pPr>
          </w:p>
          <w:p w14:paraId="4782D198" w14:textId="77777777" w:rsidR="00E10575" w:rsidRDefault="00E10575" w:rsidP="0095056A">
            <w:pPr>
              <w:spacing w:before="0" w:line="276" w:lineRule="auto"/>
              <w:rPr>
                <w:color w:val="3C3C3C"/>
                <w:kern w:val="2"/>
                <w:lang w:eastAsia="en-GB"/>
                <w14:ligatures w14:val="standardContextual"/>
              </w:rPr>
            </w:pPr>
            <w:r>
              <w:t>The postholder will combine strategic judgement, programme leadership and practical delivery, driving measurable progress while building engagement, accountability and confidence across the business.</w:t>
            </w:r>
          </w:p>
          <w:p w14:paraId="37798B5D" w14:textId="77777777" w:rsidR="00E10575" w:rsidRDefault="00E10575" w:rsidP="0095056A">
            <w:pPr>
              <w:spacing w:before="0" w:line="276" w:lineRule="auto"/>
              <w:rPr>
                <w:color w:val="3C3C3C"/>
                <w:kern w:val="2"/>
                <w:lang w:eastAsia="en-GB"/>
                <w14:ligatures w14:val="standardContextual"/>
              </w:rPr>
            </w:pPr>
            <w:r>
              <w:t>The role reports to the Head of Enterprise Sustainability and partners with senior stakeholders across People &amp; Culture, Data, Analytics and Insight, Responsible Investment, Communications, Risk, Procurement and business leadership teams.</w:t>
            </w:r>
          </w:p>
          <w:p w14:paraId="73404454" w14:textId="70F46DF6" w:rsidR="00882A31" w:rsidRDefault="00882A31">
            <w:pPr>
              <w:spacing w:before="0" w:line="276" w:lineRule="auto"/>
              <w:rPr>
                <w:color w:val="3C3C3C"/>
                <w:kern w:val="2"/>
                <w:lang w:eastAsia="en-GB"/>
                <w14:ligatures w14:val="standardContextual"/>
              </w:rPr>
            </w:pPr>
            <w:r>
              <w:t>The postholder will also act as the subject matter expert for sustainability considerations within procurement, liaising with and advising Strategic Sourcing and Procurement colleagues to support responsible, inclusive and sustainable supplier-related decision-making and embedding this in contract management.</w:t>
            </w:r>
          </w:p>
          <w:p w14:paraId="2667BB95" w14:textId="1B7375C3" w:rsidR="009A0660" w:rsidRPr="000C6725" w:rsidRDefault="009A0660" w:rsidP="0095056A">
            <w:pPr>
              <w:spacing w:before="0" w:line="276" w:lineRule="auto"/>
            </w:pPr>
          </w:p>
        </w:tc>
      </w:tr>
    </w:tbl>
    <w:p w14:paraId="019AC44E" w14:textId="15781D40" w:rsidR="001950A0" w:rsidRDefault="001950A0" w:rsidP="0095056A">
      <w:pPr>
        <w:pStyle w:val="Heading1"/>
        <w:numPr>
          <w:ilvl w:val="0"/>
          <w:numId w:val="0"/>
        </w:numPr>
        <w:spacing w:before="0" w:after="0" w:line="276" w:lineRule="auto"/>
      </w:pPr>
      <w:r>
        <w:t>Scope</w:t>
      </w:r>
    </w:p>
    <w:p w14:paraId="766ADF80" w14:textId="2011747A" w:rsidR="00DD0F4D" w:rsidRPr="00DD0F4D" w:rsidRDefault="00DD0F4D" w:rsidP="0095056A">
      <w:pPr>
        <w:pStyle w:val="Heading2"/>
        <w:numPr>
          <w:ilvl w:val="0"/>
          <w:numId w:val="0"/>
        </w:numPr>
        <w:spacing w:before="0" w:after="0" w:line="276" w:lineRule="auto"/>
      </w:pPr>
      <w:r>
        <w:t>Accountability and deliverables</w:t>
      </w:r>
    </w:p>
    <w:tbl>
      <w:tblPr>
        <w:tblW w:w="5002" w:type="pct"/>
        <w:tblInd w:w="-4" w:type="dxa"/>
        <w:tblLayout w:type="fixed"/>
        <w:tblCellMar>
          <w:top w:w="57" w:type="dxa"/>
          <w:left w:w="170" w:type="dxa"/>
          <w:bottom w:w="113" w:type="dxa"/>
          <w:right w:w="170" w:type="dxa"/>
        </w:tblCellMar>
        <w:tblLook w:val="04A0" w:firstRow="1" w:lastRow="0" w:firstColumn="1" w:lastColumn="0" w:noHBand="0" w:noVBand="1"/>
      </w:tblPr>
      <w:tblGrid>
        <w:gridCol w:w="10540"/>
      </w:tblGrid>
      <w:tr w:rsidR="001950A0" w14:paraId="62579722" w14:textId="77777777" w:rsidTr="00486ADB">
        <w:trPr>
          <w:trHeight w:val="359"/>
        </w:trPr>
        <w:tc>
          <w:tcPr>
            <w:tcW w:w="20445"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190C7D10" w14:textId="77777777" w:rsidR="00C53808" w:rsidRPr="0095056A" w:rsidRDefault="00C53808" w:rsidP="0095056A">
            <w:pPr>
              <w:numPr>
                <w:ilvl w:val="0"/>
                <w:numId w:val="7"/>
              </w:numPr>
              <w:tabs>
                <w:tab w:val="clear" w:pos="0"/>
                <w:tab w:val="num" w:pos="360"/>
              </w:tabs>
              <w:spacing w:before="0" w:line="276" w:lineRule="auto"/>
              <w:rPr>
                <w:rFonts w:cstheme="minorHAnsi"/>
                <w:b/>
                <w:bCs/>
              </w:rPr>
            </w:pPr>
            <w:r w:rsidRPr="0095056A">
              <w:rPr>
                <w:rFonts w:cstheme="minorHAnsi"/>
                <w:b/>
                <w:bCs/>
              </w:rPr>
              <w:t>Social Sustainability Strategy and Delivery</w:t>
            </w:r>
          </w:p>
          <w:p w14:paraId="14EE21F9" w14:textId="77777777" w:rsidR="00E10575" w:rsidRPr="0095056A" w:rsidRDefault="00E10575" w:rsidP="0095056A">
            <w:pPr>
              <w:pStyle w:val="ListParagraph"/>
              <w:numPr>
                <w:ilvl w:val="0"/>
                <w:numId w:val="9"/>
              </w:numPr>
              <w:spacing w:before="0" w:line="276" w:lineRule="auto"/>
              <w:rPr>
                <w:color w:val="3C3C3C"/>
                <w:kern w:val="2"/>
                <w:lang w:eastAsia="en-GB"/>
                <w14:ligatures w14:val="standardContextual"/>
              </w:rPr>
            </w:pPr>
            <w:r w:rsidRPr="0095056A">
              <w:t>Shape and drive the development and implementation of Nest’s Social Sustainability Strategy and associated roadmap.</w:t>
            </w:r>
          </w:p>
          <w:p w14:paraId="575D94A5" w14:textId="77777777" w:rsidR="00C53808" w:rsidRPr="0095056A" w:rsidRDefault="00C53808" w:rsidP="0095056A">
            <w:pPr>
              <w:numPr>
                <w:ilvl w:val="0"/>
                <w:numId w:val="9"/>
              </w:numPr>
              <w:spacing w:before="0" w:line="276" w:lineRule="auto"/>
              <w:rPr>
                <w:rFonts w:cstheme="minorHAnsi"/>
              </w:rPr>
            </w:pPr>
            <w:r w:rsidRPr="0095056A">
              <w:rPr>
                <w:rFonts w:cstheme="minorHAnsi"/>
              </w:rPr>
              <w:t xml:space="preserve">Lead and coordinate delivery of key social sustainability priorities, including: </w:t>
            </w:r>
          </w:p>
          <w:p w14:paraId="3C1C5229" w14:textId="77777777" w:rsidR="00C53808" w:rsidRPr="0095056A" w:rsidRDefault="00C53808" w:rsidP="0095056A">
            <w:pPr>
              <w:numPr>
                <w:ilvl w:val="1"/>
                <w:numId w:val="9"/>
              </w:numPr>
              <w:spacing w:before="0" w:line="276" w:lineRule="auto"/>
              <w:rPr>
                <w:rFonts w:cstheme="minorHAnsi"/>
              </w:rPr>
            </w:pPr>
            <w:r w:rsidRPr="0095056A">
              <w:rPr>
                <w:rFonts w:cstheme="minorHAnsi"/>
              </w:rPr>
              <w:t>Diversity, Equity and Inclusion (DEI)</w:t>
            </w:r>
          </w:p>
          <w:p w14:paraId="2588CF08" w14:textId="77777777" w:rsidR="00C53808" w:rsidRPr="0095056A" w:rsidRDefault="00C53808" w:rsidP="0095056A">
            <w:pPr>
              <w:numPr>
                <w:ilvl w:val="1"/>
                <w:numId w:val="9"/>
              </w:numPr>
              <w:spacing w:before="0" w:line="276" w:lineRule="auto"/>
              <w:rPr>
                <w:rFonts w:cstheme="minorHAnsi"/>
              </w:rPr>
            </w:pPr>
            <w:r w:rsidRPr="0095056A">
              <w:rPr>
                <w:rFonts w:cstheme="minorHAnsi"/>
              </w:rPr>
              <w:t>Inclusion and belonging</w:t>
            </w:r>
          </w:p>
          <w:p w14:paraId="0C7B1B1C" w14:textId="77777777" w:rsidR="00C53808" w:rsidRPr="0095056A" w:rsidRDefault="00C53808" w:rsidP="0095056A">
            <w:pPr>
              <w:numPr>
                <w:ilvl w:val="1"/>
                <w:numId w:val="9"/>
              </w:numPr>
              <w:spacing w:before="0" w:line="276" w:lineRule="auto"/>
              <w:rPr>
                <w:rFonts w:cstheme="minorHAnsi"/>
              </w:rPr>
            </w:pPr>
            <w:r w:rsidRPr="0095056A">
              <w:rPr>
                <w:rFonts w:cstheme="minorHAnsi"/>
              </w:rPr>
              <w:t>Social mobility</w:t>
            </w:r>
          </w:p>
          <w:p w14:paraId="69CBB34C" w14:textId="23DADE4F" w:rsidR="00C53808" w:rsidRPr="0095056A" w:rsidRDefault="00C53808" w:rsidP="0095056A">
            <w:pPr>
              <w:numPr>
                <w:ilvl w:val="1"/>
                <w:numId w:val="9"/>
              </w:numPr>
              <w:spacing w:before="0" w:line="276" w:lineRule="auto"/>
              <w:rPr>
                <w:rFonts w:cstheme="minorHAnsi"/>
              </w:rPr>
            </w:pPr>
            <w:r w:rsidRPr="0095056A">
              <w:rPr>
                <w:rFonts w:cstheme="minorHAnsi"/>
              </w:rPr>
              <w:t>Community and colleague impact initiatives</w:t>
            </w:r>
            <w:r w:rsidR="009531F6" w:rsidRPr="0095056A">
              <w:rPr>
                <w:rFonts w:cstheme="minorHAnsi"/>
              </w:rPr>
              <w:t xml:space="preserve"> (including activating our volunteering engagements)</w:t>
            </w:r>
          </w:p>
          <w:p w14:paraId="100A7F2E" w14:textId="77777777" w:rsidR="00C53808" w:rsidRPr="0095056A" w:rsidRDefault="00C53808" w:rsidP="0095056A">
            <w:pPr>
              <w:numPr>
                <w:ilvl w:val="1"/>
                <w:numId w:val="9"/>
              </w:numPr>
              <w:spacing w:before="0" w:line="276" w:lineRule="auto"/>
              <w:rPr>
                <w:rFonts w:cstheme="minorHAnsi"/>
              </w:rPr>
            </w:pPr>
            <w:r w:rsidRPr="0095056A">
              <w:rPr>
                <w:rFonts w:cstheme="minorHAnsi"/>
              </w:rPr>
              <w:t>Responsible and inclusive workplace practices</w:t>
            </w:r>
          </w:p>
          <w:p w14:paraId="09930F2D" w14:textId="77777777" w:rsidR="00E10575" w:rsidRPr="0095056A" w:rsidRDefault="00E10575" w:rsidP="0095056A">
            <w:pPr>
              <w:pStyle w:val="ListParagraph"/>
              <w:numPr>
                <w:ilvl w:val="0"/>
                <w:numId w:val="9"/>
              </w:numPr>
              <w:spacing w:before="0" w:line="276" w:lineRule="auto"/>
              <w:rPr>
                <w:color w:val="3C3C3C"/>
                <w:kern w:val="2"/>
                <w:lang w:eastAsia="en-GB"/>
                <w14:ligatures w14:val="standardContextual"/>
              </w:rPr>
            </w:pPr>
            <w:r w:rsidRPr="0095056A">
              <w:t>Partner with business stakeholders to embed social sustainability objectives into plans, projects, policies, procurement, decision-making and delivery.</w:t>
            </w:r>
          </w:p>
          <w:p w14:paraId="58745CF5" w14:textId="77777777" w:rsidR="00882A31" w:rsidRDefault="00882A31" w:rsidP="00882A31">
            <w:pPr>
              <w:pStyle w:val="ListParagraph"/>
              <w:numPr>
                <w:ilvl w:val="0"/>
                <w:numId w:val="9"/>
              </w:numPr>
              <w:rPr>
                <w:color w:val="3C3C3C"/>
                <w:kern w:val="2"/>
                <w:lang w:eastAsia="en-GB"/>
                <w14:ligatures w14:val="standardContextual"/>
              </w:rPr>
            </w:pPr>
            <w:r>
              <w:rPr>
                <w:color w:val="auto"/>
              </w:rPr>
              <w:t>Act as the subject matter expert for procurement-related social sustainability considerations, advising on how social value, inclusion, responsible business and supplier practices are reflected in procurement activity.</w:t>
            </w:r>
          </w:p>
          <w:p w14:paraId="0FA5646E" w14:textId="77777777" w:rsidR="00E10575" w:rsidRPr="0095056A" w:rsidRDefault="00E10575" w:rsidP="0095056A">
            <w:pPr>
              <w:pStyle w:val="ListParagraph"/>
              <w:numPr>
                <w:ilvl w:val="0"/>
                <w:numId w:val="9"/>
              </w:numPr>
              <w:spacing w:before="0" w:line="276" w:lineRule="auto"/>
              <w:rPr>
                <w:color w:val="3C3C3C"/>
                <w:kern w:val="2"/>
                <w:lang w:eastAsia="en-GB"/>
                <w14:ligatures w14:val="standardContextual"/>
              </w:rPr>
            </w:pPr>
            <w:r w:rsidRPr="0095056A">
              <w:t>Drive continuous improvement, innovation and evidence-led practice in Nest’s approach to inclusion and social impact.</w:t>
            </w:r>
          </w:p>
          <w:p w14:paraId="3F3F6672" w14:textId="77777777" w:rsidR="00C53808" w:rsidRPr="0095056A" w:rsidRDefault="00C53808" w:rsidP="0095056A">
            <w:pPr>
              <w:numPr>
                <w:ilvl w:val="0"/>
                <w:numId w:val="7"/>
              </w:numPr>
              <w:tabs>
                <w:tab w:val="clear" w:pos="0"/>
                <w:tab w:val="num" w:pos="360"/>
              </w:tabs>
              <w:spacing w:before="0" w:line="276" w:lineRule="auto"/>
              <w:rPr>
                <w:rFonts w:cstheme="minorHAnsi"/>
                <w:b/>
                <w:bCs/>
              </w:rPr>
            </w:pPr>
            <w:r w:rsidRPr="0095056A">
              <w:rPr>
                <w:rFonts w:cstheme="minorHAnsi"/>
                <w:b/>
                <w:bCs/>
              </w:rPr>
              <w:t>DEI, Inclusion and Belonging</w:t>
            </w:r>
          </w:p>
          <w:p w14:paraId="7E49E99E" w14:textId="77777777" w:rsidR="00C53808" w:rsidRPr="0095056A" w:rsidRDefault="00C53808" w:rsidP="0095056A">
            <w:pPr>
              <w:numPr>
                <w:ilvl w:val="0"/>
                <w:numId w:val="10"/>
              </w:numPr>
              <w:spacing w:before="0" w:line="276" w:lineRule="auto"/>
              <w:rPr>
                <w:rFonts w:cstheme="minorHAnsi"/>
              </w:rPr>
            </w:pPr>
            <w:r w:rsidRPr="0095056A">
              <w:rPr>
                <w:rFonts w:cstheme="minorHAnsi"/>
              </w:rPr>
              <w:t>Lead the continued evolution of Nest's DEI approach and action plan.</w:t>
            </w:r>
          </w:p>
          <w:p w14:paraId="70FC5CB2" w14:textId="77777777" w:rsidR="00E10575" w:rsidRPr="0095056A" w:rsidRDefault="00E10575" w:rsidP="0095056A">
            <w:pPr>
              <w:pStyle w:val="ListParagraph"/>
              <w:numPr>
                <w:ilvl w:val="0"/>
                <w:numId w:val="10"/>
              </w:numPr>
              <w:spacing w:before="0" w:line="276" w:lineRule="auto"/>
              <w:rPr>
                <w:rFonts w:cstheme="minorHAnsi"/>
              </w:rPr>
            </w:pPr>
            <w:r w:rsidRPr="0095056A">
              <w:t>Lead the Inclusion Community framework and governance model, equipping community co-chairs, sponsors and stakeholders to deliver effectively.</w:t>
            </w:r>
          </w:p>
          <w:p w14:paraId="6C8D409A" w14:textId="77777777" w:rsidR="00E10575" w:rsidRPr="0095056A" w:rsidRDefault="00E10575" w:rsidP="0095056A">
            <w:pPr>
              <w:pStyle w:val="ListParagraph"/>
              <w:numPr>
                <w:ilvl w:val="0"/>
                <w:numId w:val="10"/>
              </w:numPr>
              <w:spacing w:before="0" w:line="276" w:lineRule="auto"/>
              <w:rPr>
                <w:rFonts w:cstheme="minorHAnsi"/>
              </w:rPr>
            </w:pPr>
            <w:r w:rsidRPr="0095056A">
              <w:t>Lead coordination across Inclusion Communities, ensuring insight is gathered, synthesised and translated into action where appropriate.</w:t>
            </w:r>
          </w:p>
          <w:p w14:paraId="4D6529CD" w14:textId="77777777" w:rsidR="00E10575" w:rsidRPr="0095056A" w:rsidRDefault="00E10575" w:rsidP="0095056A">
            <w:pPr>
              <w:pStyle w:val="ListParagraph"/>
              <w:numPr>
                <w:ilvl w:val="0"/>
                <w:numId w:val="10"/>
              </w:numPr>
              <w:spacing w:before="0" w:line="276" w:lineRule="auto"/>
              <w:rPr>
                <w:rFonts w:cstheme="minorHAnsi"/>
              </w:rPr>
            </w:pPr>
            <w:r w:rsidRPr="0095056A">
              <w:t>Drive delivery of key DEI priorities including pay gap action plans, inclusive recruitment, progression, leadership development and colleague engagement.</w:t>
            </w:r>
          </w:p>
          <w:p w14:paraId="18C286EB" w14:textId="77777777" w:rsidR="00E10575" w:rsidRPr="0095056A" w:rsidRDefault="00E10575" w:rsidP="0095056A">
            <w:pPr>
              <w:pStyle w:val="ListParagraph"/>
              <w:numPr>
                <w:ilvl w:val="0"/>
                <w:numId w:val="10"/>
              </w:numPr>
              <w:spacing w:before="0" w:line="276" w:lineRule="auto"/>
              <w:rPr>
                <w:rFonts w:cstheme="minorHAnsi"/>
              </w:rPr>
            </w:pPr>
            <w:r w:rsidRPr="0095056A">
              <w:t>Monitor external best practice, regulatory expectations and emerging developments to inform Nest’s approach and support continuous improvement.</w:t>
            </w:r>
          </w:p>
          <w:p w14:paraId="16A5F675" w14:textId="77777777" w:rsidR="00C53808" w:rsidRPr="0095056A" w:rsidRDefault="00C53808" w:rsidP="0095056A">
            <w:pPr>
              <w:numPr>
                <w:ilvl w:val="0"/>
                <w:numId w:val="7"/>
              </w:numPr>
              <w:tabs>
                <w:tab w:val="clear" w:pos="0"/>
                <w:tab w:val="num" w:pos="360"/>
              </w:tabs>
              <w:spacing w:before="0" w:line="276" w:lineRule="auto"/>
              <w:rPr>
                <w:rFonts w:cstheme="minorHAnsi"/>
                <w:b/>
                <w:bCs/>
              </w:rPr>
            </w:pPr>
            <w:r w:rsidRPr="0095056A">
              <w:rPr>
                <w:rFonts w:cstheme="minorHAnsi"/>
                <w:b/>
                <w:bCs/>
              </w:rPr>
              <w:t>Measurement, Reporting and Governance</w:t>
            </w:r>
          </w:p>
          <w:p w14:paraId="718043E2" w14:textId="77777777" w:rsidR="00E10575" w:rsidRPr="0095056A" w:rsidRDefault="00E10575" w:rsidP="0095056A">
            <w:pPr>
              <w:pStyle w:val="ListParagraph"/>
              <w:numPr>
                <w:ilvl w:val="0"/>
                <w:numId w:val="11"/>
              </w:numPr>
              <w:spacing w:before="0" w:line="276" w:lineRule="auto"/>
              <w:rPr>
                <w:color w:val="3C3C3C"/>
                <w:kern w:val="2"/>
                <w:lang w:eastAsia="en-GB"/>
                <w14:ligatures w14:val="standardContextual"/>
              </w:rPr>
            </w:pPr>
            <w:r w:rsidRPr="0095056A">
              <w:lastRenderedPageBreak/>
              <w:t>Develop and maintain a robust measurement framework for social sustainability, ensuring activity is supported by clear objectives, meaningful indicators, evidence-led insight and regular reporting.</w:t>
            </w:r>
          </w:p>
          <w:p w14:paraId="3E7DC952" w14:textId="77777777" w:rsidR="00E10575" w:rsidRPr="0095056A" w:rsidRDefault="00E10575" w:rsidP="0095056A">
            <w:pPr>
              <w:pStyle w:val="ListParagraph"/>
              <w:numPr>
                <w:ilvl w:val="0"/>
                <w:numId w:val="11"/>
              </w:numPr>
              <w:spacing w:before="0" w:line="276" w:lineRule="auto"/>
              <w:rPr>
                <w:color w:val="3C3C3C"/>
                <w:kern w:val="2"/>
                <w:lang w:eastAsia="en-GB"/>
                <w14:ligatures w14:val="standardContextual"/>
              </w:rPr>
            </w:pPr>
            <w:r w:rsidRPr="0095056A">
              <w:t>Analyse colleague, workforce and inclusion data to identify trends, risks, opportunities and areas for targeted action.</w:t>
            </w:r>
          </w:p>
          <w:p w14:paraId="456C90E6" w14:textId="77777777" w:rsidR="00E10575" w:rsidRPr="0095056A" w:rsidRDefault="00E10575" w:rsidP="0095056A">
            <w:pPr>
              <w:pStyle w:val="ListParagraph"/>
              <w:numPr>
                <w:ilvl w:val="0"/>
                <w:numId w:val="11"/>
              </w:numPr>
              <w:spacing w:before="0" w:line="276" w:lineRule="auto"/>
              <w:rPr>
                <w:color w:val="3C3C3C"/>
                <w:kern w:val="2"/>
                <w:lang w:eastAsia="en-GB"/>
                <w14:ligatures w14:val="standardContextual"/>
              </w:rPr>
            </w:pPr>
            <w:r w:rsidRPr="0095056A">
              <w:t>Lead and contribute to internal and external reporting requirements, including annual reporting, pay gap reporting, sustainability reporting and governance papers.</w:t>
            </w:r>
          </w:p>
          <w:p w14:paraId="69CAEE75" w14:textId="77777777" w:rsidR="00E10575" w:rsidRPr="0095056A" w:rsidRDefault="00E10575" w:rsidP="0095056A">
            <w:pPr>
              <w:pStyle w:val="ListParagraph"/>
              <w:numPr>
                <w:ilvl w:val="0"/>
                <w:numId w:val="11"/>
              </w:numPr>
              <w:spacing w:before="0" w:line="276" w:lineRule="auto"/>
              <w:rPr>
                <w:color w:val="3C3C3C"/>
                <w:kern w:val="2"/>
                <w:lang w:eastAsia="en-GB"/>
                <w14:ligatures w14:val="standardContextual"/>
              </w:rPr>
            </w:pPr>
            <w:r w:rsidRPr="0095056A">
              <w:t>Shape the development of targets and KPIs, monitor progress against agreed commitments and provide clear insight to support decision-making.</w:t>
            </w:r>
          </w:p>
          <w:p w14:paraId="7C889D04" w14:textId="77777777" w:rsidR="00E10575" w:rsidRPr="0095056A" w:rsidRDefault="00E10575" w:rsidP="0095056A">
            <w:pPr>
              <w:pStyle w:val="ListParagraph"/>
              <w:numPr>
                <w:ilvl w:val="0"/>
                <w:numId w:val="11"/>
              </w:numPr>
              <w:spacing w:before="0" w:line="276" w:lineRule="auto"/>
              <w:rPr>
                <w:color w:val="3C3C3C"/>
                <w:kern w:val="2"/>
                <w:lang w:eastAsia="en-GB"/>
                <w14:ligatures w14:val="standardContextual"/>
              </w:rPr>
            </w:pPr>
            <w:r w:rsidRPr="0095056A">
              <w:t>Support materiality assessments, stakeholder engagement and governance activity where relevant, ensuring outputs are practical, proportionate and aligned to Nest’s purpose.</w:t>
            </w:r>
          </w:p>
          <w:p w14:paraId="74000A57" w14:textId="77777777" w:rsidR="00C53808" w:rsidRPr="0095056A" w:rsidRDefault="00C53808" w:rsidP="0095056A">
            <w:pPr>
              <w:numPr>
                <w:ilvl w:val="0"/>
                <w:numId w:val="7"/>
              </w:numPr>
              <w:tabs>
                <w:tab w:val="clear" w:pos="0"/>
                <w:tab w:val="num" w:pos="360"/>
              </w:tabs>
              <w:spacing w:before="0" w:line="276" w:lineRule="auto"/>
              <w:rPr>
                <w:rFonts w:cstheme="minorHAnsi"/>
                <w:b/>
                <w:bCs/>
              </w:rPr>
            </w:pPr>
            <w:r w:rsidRPr="0095056A">
              <w:rPr>
                <w:rFonts w:cstheme="minorHAnsi"/>
                <w:b/>
                <w:bCs/>
              </w:rPr>
              <w:t>External Partnerships and Community Impact</w:t>
            </w:r>
          </w:p>
          <w:p w14:paraId="409998ED" w14:textId="77777777" w:rsidR="00C53808" w:rsidRPr="0095056A" w:rsidRDefault="00C53808" w:rsidP="0095056A">
            <w:pPr>
              <w:numPr>
                <w:ilvl w:val="0"/>
                <w:numId w:val="12"/>
              </w:numPr>
              <w:spacing w:before="0" w:line="276" w:lineRule="auto"/>
              <w:rPr>
                <w:rFonts w:cstheme="minorHAnsi"/>
              </w:rPr>
            </w:pPr>
            <w:r w:rsidRPr="0095056A">
              <w:rPr>
                <w:rFonts w:cstheme="minorHAnsi"/>
              </w:rPr>
              <w:t>Manage relationships with external DEI, social impact and sustainability partners.</w:t>
            </w:r>
          </w:p>
          <w:p w14:paraId="5F8C9689" w14:textId="77777777" w:rsidR="00C53808" w:rsidRPr="0095056A" w:rsidRDefault="00C53808" w:rsidP="0095056A">
            <w:pPr>
              <w:numPr>
                <w:ilvl w:val="0"/>
                <w:numId w:val="12"/>
              </w:numPr>
              <w:spacing w:before="0" w:line="276" w:lineRule="auto"/>
              <w:rPr>
                <w:rFonts w:cstheme="minorHAnsi"/>
              </w:rPr>
            </w:pPr>
            <w:r w:rsidRPr="0095056A">
              <w:rPr>
                <w:rFonts w:cstheme="minorHAnsi"/>
              </w:rPr>
              <w:t>Represent Nest in relevant external networks, forums and benchmarking activities.</w:t>
            </w:r>
          </w:p>
          <w:p w14:paraId="683B8038" w14:textId="77777777" w:rsidR="00E10575" w:rsidRPr="0095056A" w:rsidRDefault="00E10575" w:rsidP="0095056A">
            <w:pPr>
              <w:pStyle w:val="ListParagraph"/>
              <w:numPr>
                <w:ilvl w:val="0"/>
                <w:numId w:val="12"/>
              </w:numPr>
              <w:spacing w:before="0" w:line="276" w:lineRule="auto"/>
              <w:rPr>
                <w:rFonts w:cstheme="minorHAnsi"/>
              </w:rPr>
            </w:pPr>
            <w:r w:rsidRPr="0095056A">
              <w:t>Lead or coordinate colleague volunteering, community engagement and social impact initiatives where appropriate.</w:t>
            </w:r>
          </w:p>
          <w:p w14:paraId="4DCD8A24" w14:textId="77777777" w:rsidR="00E10575" w:rsidRPr="0095056A" w:rsidRDefault="00E10575" w:rsidP="0095056A">
            <w:pPr>
              <w:pStyle w:val="ListParagraph"/>
              <w:numPr>
                <w:ilvl w:val="0"/>
                <w:numId w:val="12"/>
              </w:numPr>
              <w:spacing w:before="0" w:line="276" w:lineRule="auto"/>
              <w:rPr>
                <w:rFonts w:cstheme="minorHAnsi"/>
              </w:rPr>
            </w:pPr>
            <w:r w:rsidRPr="0095056A">
              <w:t>Identify and develop opportunities for collaboration that contribute to Nest’s purpose, sustainability ambitions and wider social impact.</w:t>
            </w:r>
          </w:p>
          <w:p w14:paraId="78422AE8" w14:textId="7C7AF18F" w:rsidR="00C53808" w:rsidRPr="0095056A" w:rsidRDefault="00C53808" w:rsidP="0095056A">
            <w:pPr>
              <w:numPr>
                <w:ilvl w:val="0"/>
                <w:numId w:val="7"/>
              </w:numPr>
              <w:tabs>
                <w:tab w:val="clear" w:pos="0"/>
                <w:tab w:val="num" w:pos="360"/>
              </w:tabs>
              <w:spacing w:before="0" w:line="276" w:lineRule="auto"/>
              <w:rPr>
                <w:rFonts w:cstheme="minorHAnsi"/>
                <w:b/>
                <w:bCs/>
              </w:rPr>
            </w:pPr>
            <w:r w:rsidRPr="0095056A">
              <w:rPr>
                <w:rFonts w:cstheme="minorHAnsi"/>
                <w:b/>
                <w:bCs/>
              </w:rPr>
              <w:t xml:space="preserve">Stakeholder Engagement </w:t>
            </w:r>
          </w:p>
          <w:p w14:paraId="1D750297" w14:textId="77777777" w:rsidR="00C53808" w:rsidRPr="0095056A" w:rsidRDefault="00C53808" w:rsidP="0095056A">
            <w:pPr>
              <w:numPr>
                <w:ilvl w:val="0"/>
                <w:numId w:val="13"/>
              </w:numPr>
              <w:spacing w:before="0" w:line="276" w:lineRule="auto"/>
              <w:rPr>
                <w:rFonts w:cstheme="minorHAnsi"/>
              </w:rPr>
            </w:pPr>
            <w:r w:rsidRPr="0095056A">
              <w:rPr>
                <w:rFonts w:cstheme="minorHAnsi"/>
              </w:rPr>
              <w:t>Act as a trusted adviser and subject matter expert on social sustainability and inclusion.</w:t>
            </w:r>
          </w:p>
          <w:p w14:paraId="38B98DCA" w14:textId="77777777" w:rsidR="00C53808" w:rsidRPr="0095056A" w:rsidRDefault="00C53808" w:rsidP="0095056A">
            <w:pPr>
              <w:numPr>
                <w:ilvl w:val="0"/>
                <w:numId w:val="13"/>
              </w:numPr>
              <w:spacing w:before="0" w:line="276" w:lineRule="auto"/>
              <w:rPr>
                <w:rFonts w:cstheme="minorHAnsi"/>
              </w:rPr>
            </w:pPr>
            <w:r w:rsidRPr="0095056A">
              <w:rPr>
                <w:rFonts w:cstheme="minorHAnsi"/>
              </w:rPr>
              <w:t>Facilitate workshops, training sessions and discussions with colleagues and leaders.</w:t>
            </w:r>
          </w:p>
          <w:p w14:paraId="4F6E5741" w14:textId="77777777" w:rsidR="00E10575" w:rsidRPr="0095056A" w:rsidRDefault="00E10575" w:rsidP="0095056A">
            <w:pPr>
              <w:pStyle w:val="ListParagraph"/>
              <w:numPr>
                <w:ilvl w:val="0"/>
                <w:numId w:val="13"/>
              </w:numPr>
              <w:spacing w:before="0" w:line="276" w:lineRule="auto"/>
              <w:rPr>
                <w:rFonts w:cstheme="minorHAnsi"/>
              </w:rPr>
            </w:pPr>
            <w:r w:rsidRPr="0095056A">
              <w:t>Equip managers and teams to embed inclusive behaviours and sustainable practices into day-to-day activity.</w:t>
            </w:r>
          </w:p>
          <w:p w14:paraId="1A9B0EF3" w14:textId="77777777" w:rsidR="00C53808" w:rsidRPr="0095056A" w:rsidRDefault="00C53808" w:rsidP="0095056A">
            <w:pPr>
              <w:numPr>
                <w:ilvl w:val="0"/>
                <w:numId w:val="13"/>
              </w:numPr>
              <w:spacing w:before="0" w:line="276" w:lineRule="auto"/>
              <w:rPr>
                <w:rFonts w:cstheme="minorHAnsi"/>
              </w:rPr>
            </w:pPr>
            <w:r w:rsidRPr="0095056A">
              <w:rPr>
                <w:rFonts w:cstheme="minorHAnsi"/>
              </w:rPr>
              <w:t>Champion evidence-based decision-making and continuous improvement.</w:t>
            </w:r>
          </w:p>
          <w:p w14:paraId="3A2B9A27" w14:textId="77777777" w:rsidR="00E10575" w:rsidRPr="0095056A" w:rsidRDefault="00E10575" w:rsidP="0095056A">
            <w:pPr>
              <w:spacing w:before="0" w:line="276" w:lineRule="auto"/>
              <w:rPr>
                <w:color w:val="3C3C3C"/>
                <w:kern w:val="2"/>
                <w:lang w:eastAsia="en-GB"/>
                <w14:ligatures w14:val="standardContextual"/>
              </w:rPr>
            </w:pPr>
            <w:r w:rsidRPr="0095056A">
              <w:rPr>
                <w:b/>
                <w:bCs/>
              </w:rPr>
              <w:t>Key outcomes</w:t>
            </w:r>
          </w:p>
          <w:p w14:paraId="25F9A0C9" w14:textId="77777777" w:rsidR="00E10575" w:rsidRPr="0095056A" w:rsidRDefault="00E10575" w:rsidP="0095056A">
            <w:pPr>
              <w:pStyle w:val="ListParagraph"/>
              <w:numPr>
                <w:ilvl w:val="0"/>
                <w:numId w:val="30"/>
              </w:numPr>
              <w:spacing w:before="0" w:line="276" w:lineRule="auto"/>
              <w:rPr>
                <w:color w:val="auto"/>
                <w:kern w:val="2"/>
                <w:lang w:eastAsia="en-GB"/>
                <w14:ligatures w14:val="standardContextual"/>
              </w:rPr>
            </w:pPr>
            <w:r w:rsidRPr="0095056A">
              <w:rPr>
                <w:color w:val="auto"/>
              </w:rPr>
              <w:t>A clear and measurable social sustainability strategy and roadmap.</w:t>
            </w:r>
          </w:p>
          <w:p w14:paraId="749A0C88" w14:textId="77777777" w:rsidR="00E10575" w:rsidRPr="0095056A" w:rsidRDefault="00E10575" w:rsidP="0095056A">
            <w:pPr>
              <w:pStyle w:val="ListParagraph"/>
              <w:numPr>
                <w:ilvl w:val="0"/>
                <w:numId w:val="30"/>
              </w:numPr>
              <w:spacing w:before="0" w:line="276" w:lineRule="auto"/>
              <w:rPr>
                <w:color w:val="auto"/>
              </w:rPr>
            </w:pPr>
            <w:r w:rsidRPr="0095056A">
              <w:rPr>
                <w:color w:val="auto"/>
              </w:rPr>
              <w:t>Effective governance and delivery of Nest Inclusion Communities.</w:t>
            </w:r>
          </w:p>
          <w:p w14:paraId="54DFA6DE" w14:textId="77777777" w:rsidR="00E10575" w:rsidRPr="0095056A" w:rsidRDefault="00E10575" w:rsidP="0095056A">
            <w:pPr>
              <w:pStyle w:val="ListParagraph"/>
              <w:numPr>
                <w:ilvl w:val="0"/>
                <w:numId w:val="30"/>
              </w:numPr>
              <w:spacing w:before="0" w:line="276" w:lineRule="auto"/>
              <w:rPr>
                <w:color w:val="auto"/>
              </w:rPr>
            </w:pPr>
            <w:r w:rsidRPr="0095056A">
              <w:rPr>
                <w:color w:val="auto"/>
              </w:rPr>
              <w:t>Improved quality, completeness and use of DEI and social sustainability data.</w:t>
            </w:r>
          </w:p>
          <w:p w14:paraId="231172A2" w14:textId="77777777" w:rsidR="00E10575" w:rsidRPr="0095056A" w:rsidRDefault="00E10575" w:rsidP="0095056A">
            <w:pPr>
              <w:pStyle w:val="ListParagraph"/>
              <w:numPr>
                <w:ilvl w:val="0"/>
                <w:numId w:val="30"/>
              </w:numPr>
              <w:spacing w:before="0" w:line="276" w:lineRule="auto"/>
              <w:rPr>
                <w:color w:val="auto"/>
              </w:rPr>
            </w:pPr>
            <w:r w:rsidRPr="0095056A">
              <w:rPr>
                <w:color w:val="auto"/>
              </w:rPr>
              <w:t>Stronger integration of social sustainability into business planning and decision-making.</w:t>
            </w:r>
          </w:p>
          <w:p w14:paraId="6F677E7A" w14:textId="77777777" w:rsidR="00E10575" w:rsidRPr="0095056A" w:rsidRDefault="00E10575" w:rsidP="0095056A">
            <w:pPr>
              <w:pStyle w:val="ListParagraph"/>
              <w:numPr>
                <w:ilvl w:val="0"/>
                <w:numId w:val="30"/>
              </w:numPr>
              <w:spacing w:before="0" w:line="276" w:lineRule="auto"/>
              <w:rPr>
                <w:color w:val="auto"/>
              </w:rPr>
            </w:pPr>
            <w:r w:rsidRPr="0095056A">
              <w:rPr>
                <w:color w:val="auto"/>
              </w:rPr>
              <w:t>Evidence-led reporting for senior governance forums.</w:t>
            </w:r>
          </w:p>
          <w:p w14:paraId="706BEF0D" w14:textId="77777777" w:rsidR="00E10575" w:rsidRPr="0095056A" w:rsidRDefault="00E10575" w:rsidP="0095056A">
            <w:pPr>
              <w:pStyle w:val="ListParagraph"/>
              <w:numPr>
                <w:ilvl w:val="0"/>
                <w:numId w:val="30"/>
              </w:numPr>
              <w:spacing w:before="0" w:line="276" w:lineRule="auto"/>
              <w:rPr>
                <w:color w:val="auto"/>
              </w:rPr>
            </w:pPr>
            <w:r w:rsidRPr="0095056A">
              <w:rPr>
                <w:color w:val="auto"/>
              </w:rPr>
              <w:t>Stronger external partnerships and benchmarking to inform continuous improvement.</w:t>
            </w:r>
          </w:p>
          <w:p w14:paraId="346002C9" w14:textId="1DCB3DBF" w:rsidR="001950A0" w:rsidRPr="00C056CF" w:rsidRDefault="001950A0" w:rsidP="0095056A">
            <w:pPr>
              <w:pStyle w:val="ListParagraph"/>
              <w:spacing w:before="0" w:line="276" w:lineRule="auto"/>
              <w:ind w:left="360"/>
              <w:contextualSpacing w:val="0"/>
              <w:rPr>
                <w:rFonts w:cstheme="minorHAnsi"/>
              </w:rPr>
            </w:pPr>
          </w:p>
        </w:tc>
      </w:tr>
    </w:tbl>
    <w:p w14:paraId="608ED05C" w14:textId="77777777" w:rsidR="001950A0" w:rsidRDefault="001950A0" w:rsidP="0095056A">
      <w:pPr>
        <w:pStyle w:val="Heading2"/>
        <w:numPr>
          <w:ilvl w:val="0"/>
          <w:numId w:val="0"/>
        </w:numPr>
        <w:spacing w:before="0" w:after="0" w:line="276" w:lineRule="auto"/>
      </w:pPr>
      <w:r>
        <w:lastRenderedPageBreak/>
        <w:t>Relationships and autonomy</w:t>
      </w:r>
    </w:p>
    <w:tbl>
      <w:tblPr>
        <w:tblW w:w="5002" w:type="pct"/>
        <w:tblInd w:w="-4" w:type="dxa"/>
        <w:tblLayout w:type="fixed"/>
        <w:tblCellMar>
          <w:top w:w="57" w:type="dxa"/>
          <w:left w:w="170" w:type="dxa"/>
          <w:bottom w:w="113" w:type="dxa"/>
          <w:right w:w="170" w:type="dxa"/>
        </w:tblCellMar>
        <w:tblLook w:val="04A0" w:firstRow="1" w:lastRow="0" w:firstColumn="1" w:lastColumn="0" w:noHBand="0" w:noVBand="1"/>
      </w:tblPr>
      <w:tblGrid>
        <w:gridCol w:w="10540"/>
      </w:tblGrid>
      <w:tr w:rsidR="001950A0" w14:paraId="066E3E4D" w14:textId="77777777" w:rsidTr="001801C4">
        <w:trPr>
          <w:cantSplit/>
        </w:trPr>
        <w:tc>
          <w:tcPr>
            <w:tcW w:w="20445"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466A9FC3" w14:textId="77777777" w:rsidR="00E10575" w:rsidRDefault="00E10575" w:rsidP="0095056A">
            <w:pPr>
              <w:spacing w:before="0" w:line="276" w:lineRule="auto"/>
              <w:rPr>
                <w:color w:val="3C3C3C"/>
                <w:kern w:val="2"/>
                <w:lang w:eastAsia="en-GB"/>
                <w14:ligatures w14:val="standardContextual"/>
              </w:rPr>
            </w:pPr>
            <w:r>
              <w:t>The Social Sustainability Manager is a key member of the Enterprise Sustainability and People &amp; Culture teams.</w:t>
            </w:r>
          </w:p>
          <w:p w14:paraId="5EEE25D7" w14:textId="77777777" w:rsidR="00E10575" w:rsidRDefault="00E10575" w:rsidP="0095056A">
            <w:pPr>
              <w:spacing w:before="0" w:line="276" w:lineRule="auto"/>
              <w:rPr>
                <w:color w:val="3C3C3C"/>
                <w:kern w:val="2"/>
                <w:lang w:eastAsia="en-GB"/>
                <w14:ligatures w14:val="standardContextual"/>
              </w:rPr>
            </w:pPr>
            <w:r>
              <w:t>The role operates with a high degree of autonomy, leading programmes and priorities while influencing and collaborating with stakeholders across the organisation.</w:t>
            </w:r>
          </w:p>
          <w:p w14:paraId="15145519" w14:textId="77777777" w:rsidR="0078024B" w:rsidRPr="0078024B" w:rsidRDefault="0078024B" w:rsidP="0095056A">
            <w:pPr>
              <w:spacing w:before="0" w:line="276" w:lineRule="auto"/>
            </w:pPr>
            <w:r w:rsidRPr="0078024B">
              <w:t>Key stakeholders include:</w:t>
            </w:r>
          </w:p>
          <w:p w14:paraId="481169D0" w14:textId="77777777" w:rsidR="0078024B" w:rsidRPr="0078024B" w:rsidRDefault="0078024B" w:rsidP="0095056A">
            <w:pPr>
              <w:numPr>
                <w:ilvl w:val="0"/>
                <w:numId w:val="14"/>
              </w:numPr>
              <w:spacing w:before="0" w:line="276" w:lineRule="auto"/>
            </w:pPr>
            <w:r w:rsidRPr="0078024B">
              <w:t>People &amp; Culture Leadership Team</w:t>
            </w:r>
          </w:p>
          <w:p w14:paraId="5F152036" w14:textId="77777777" w:rsidR="0078024B" w:rsidRPr="0078024B" w:rsidRDefault="0078024B" w:rsidP="0095056A">
            <w:pPr>
              <w:numPr>
                <w:ilvl w:val="0"/>
                <w:numId w:val="14"/>
              </w:numPr>
              <w:spacing w:before="0" w:line="276" w:lineRule="auto"/>
            </w:pPr>
            <w:r w:rsidRPr="0078024B">
              <w:t>Enterprise Sustainability Team</w:t>
            </w:r>
          </w:p>
          <w:p w14:paraId="488194AE" w14:textId="77777777" w:rsidR="0078024B" w:rsidRPr="0078024B" w:rsidRDefault="0078024B" w:rsidP="0095056A">
            <w:pPr>
              <w:numPr>
                <w:ilvl w:val="0"/>
                <w:numId w:val="14"/>
              </w:numPr>
              <w:spacing w:before="0" w:line="276" w:lineRule="auto"/>
            </w:pPr>
            <w:r w:rsidRPr="0078024B">
              <w:t>ExCo sponsors and senior leaders</w:t>
            </w:r>
          </w:p>
          <w:p w14:paraId="2E31A19E" w14:textId="77777777" w:rsidR="0078024B" w:rsidRPr="0078024B" w:rsidRDefault="0078024B" w:rsidP="0095056A">
            <w:pPr>
              <w:numPr>
                <w:ilvl w:val="0"/>
                <w:numId w:val="14"/>
              </w:numPr>
              <w:spacing w:before="0" w:line="276" w:lineRule="auto"/>
            </w:pPr>
            <w:r w:rsidRPr="0078024B">
              <w:t>Inclusion Community Co-Chairs</w:t>
            </w:r>
          </w:p>
          <w:p w14:paraId="4111EC09" w14:textId="77777777" w:rsidR="0078024B" w:rsidRPr="0078024B" w:rsidRDefault="0078024B" w:rsidP="0095056A">
            <w:pPr>
              <w:numPr>
                <w:ilvl w:val="0"/>
                <w:numId w:val="14"/>
              </w:numPr>
              <w:spacing w:before="0" w:line="276" w:lineRule="auto"/>
            </w:pPr>
            <w:r w:rsidRPr="0078024B">
              <w:t>Responsible Investment Team</w:t>
            </w:r>
          </w:p>
          <w:p w14:paraId="6798F39A" w14:textId="77777777" w:rsidR="0078024B" w:rsidRPr="0078024B" w:rsidRDefault="0078024B" w:rsidP="0095056A">
            <w:pPr>
              <w:numPr>
                <w:ilvl w:val="0"/>
                <w:numId w:val="14"/>
              </w:numPr>
              <w:spacing w:before="0" w:line="276" w:lineRule="auto"/>
            </w:pPr>
            <w:r w:rsidRPr="0078024B">
              <w:t>Communications and Corporate Affairs</w:t>
            </w:r>
          </w:p>
          <w:p w14:paraId="71C64F15" w14:textId="4452AEF6" w:rsidR="0078024B" w:rsidRPr="0078024B" w:rsidRDefault="0078024B" w:rsidP="0095056A">
            <w:pPr>
              <w:numPr>
                <w:ilvl w:val="0"/>
                <w:numId w:val="14"/>
              </w:numPr>
              <w:spacing w:before="0" w:line="276" w:lineRule="auto"/>
            </w:pPr>
            <w:r w:rsidRPr="0078024B">
              <w:t>Sourcing</w:t>
            </w:r>
            <w:r w:rsidR="00882A31">
              <w:t xml:space="preserve">, </w:t>
            </w:r>
            <w:r w:rsidRPr="0078024B">
              <w:t>Procurement</w:t>
            </w:r>
          </w:p>
          <w:p w14:paraId="5FD4C74C" w14:textId="77777777" w:rsidR="0078024B" w:rsidRPr="0078024B" w:rsidRDefault="0078024B" w:rsidP="0095056A">
            <w:pPr>
              <w:numPr>
                <w:ilvl w:val="0"/>
                <w:numId w:val="14"/>
              </w:numPr>
              <w:spacing w:before="0" w:line="276" w:lineRule="auto"/>
            </w:pPr>
            <w:r w:rsidRPr="0078024B">
              <w:t>Risk and Compliance Teams</w:t>
            </w:r>
          </w:p>
          <w:p w14:paraId="00EE9364" w14:textId="77777777" w:rsidR="0078024B" w:rsidRPr="0078024B" w:rsidRDefault="0078024B" w:rsidP="0095056A">
            <w:pPr>
              <w:numPr>
                <w:ilvl w:val="0"/>
                <w:numId w:val="14"/>
              </w:numPr>
              <w:spacing w:before="0" w:line="276" w:lineRule="auto"/>
            </w:pPr>
            <w:r w:rsidRPr="0078024B">
              <w:t>External partners and industry bodies</w:t>
            </w:r>
          </w:p>
          <w:p w14:paraId="758EE82F" w14:textId="2F979D19" w:rsidR="00A4749E" w:rsidRPr="000C6725" w:rsidRDefault="00A4749E" w:rsidP="0095056A">
            <w:pPr>
              <w:spacing w:before="0" w:line="276" w:lineRule="auto"/>
            </w:pPr>
          </w:p>
        </w:tc>
      </w:tr>
    </w:tbl>
    <w:p w14:paraId="4FD42BEF" w14:textId="77777777" w:rsidR="00CD37A4" w:rsidRDefault="00CD37A4" w:rsidP="0095056A">
      <w:pPr>
        <w:pStyle w:val="Heading1"/>
        <w:numPr>
          <w:ilvl w:val="0"/>
          <w:numId w:val="0"/>
        </w:numPr>
        <w:spacing w:before="0" w:after="0" w:line="276" w:lineRule="auto"/>
      </w:pPr>
    </w:p>
    <w:p w14:paraId="4E58C0C0" w14:textId="0A7F4704" w:rsidR="001950A0" w:rsidRPr="005412BB" w:rsidRDefault="001950A0" w:rsidP="0095056A">
      <w:pPr>
        <w:pStyle w:val="Heading1"/>
        <w:numPr>
          <w:ilvl w:val="0"/>
          <w:numId w:val="0"/>
        </w:numPr>
        <w:spacing w:before="0" w:after="0" w:line="276" w:lineRule="auto"/>
      </w:pPr>
      <w:r w:rsidRPr="005412BB">
        <w:t>Role requirements</w:t>
      </w:r>
    </w:p>
    <w:p w14:paraId="3DE7691B" w14:textId="45E806F6" w:rsidR="001950A0" w:rsidRDefault="001950A0" w:rsidP="0095056A">
      <w:pPr>
        <w:pStyle w:val="Heading2"/>
        <w:numPr>
          <w:ilvl w:val="0"/>
          <w:numId w:val="0"/>
        </w:numPr>
        <w:spacing w:before="0" w:after="0" w:line="276" w:lineRule="auto"/>
      </w:pPr>
      <w:r>
        <w:t>Experience and technical skills</w:t>
      </w:r>
    </w:p>
    <w:tbl>
      <w:tblPr>
        <w:tblW w:w="5002" w:type="pct"/>
        <w:tblInd w:w="-4" w:type="dxa"/>
        <w:tblLayout w:type="fixed"/>
        <w:tblCellMar>
          <w:top w:w="57" w:type="dxa"/>
          <w:left w:w="170" w:type="dxa"/>
          <w:bottom w:w="113" w:type="dxa"/>
          <w:right w:w="170" w:type="dxa"/>
        </w:tblCellMar>
        <w:tblLook w:val="04A0" w:firstRow="1" w:lastRow="0" w:firstColumn="1" w:lastColumn="0" w:noHBand="0" w:noVBand="1"/>
      </w:tblPr>
      <w:tblGrid>
        <w:gridCol w:w="10540"/>
      </w:tblGrid>
      <w:tr w:rsidR="001950A0" w:rsidRPr="00A4749E" w14:paraId="5180CD74" w14:textId="77777777" w:rsidTr="00486ADB">
        <w:tc>
          <w:tcPr>
            <w:tcW w:w="20445"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400F8DF2" w14:textId="77777777" w:rsidR="004E1C04" w:rsidRPr="004E1C04" w:rsidRDefault="004E1C04" w:rsidP="0095056A">
            <w:pPr>
              <w:spacing w:before="0" w:line="276" w:lineRule="auto"/>
              <w:rPr>
                <w:rFonts w:eastAsia="Times New Roman" w:cstheme="minorHAnsi"/>
                <w:b/>
                <w:bCs/>
                <w:color w:val="333333"/>
                <w:lang w:eastAsia="en-GB"/>
              </w:rPr>
            </w:pPr>
            <w:r w:rsidRPr="004E1C04">
              <w:rPr>
                <w:rFonts w:eastAsia="Times New Roman" w:cstheme="minorHAnsi"/>
                <w:b/>
                <w:bCs/>
                <w:color w:val="333333"/>
                <w:lang w:eastAsia="en-GB"/>
              </w:rPr>
              <w:t>Essential</w:t>
            </w:r>
          </w:p>
          <w:p w14:paraId="5F54741E" w14:textId="77777777" w:rsidR="00E10575" w:rsidRDefault="00E10575" w:rsidP="0095056A">
            <w:pPr>
              <w:pStyle w:val="ListParagraph"/>
              <w:numPr>
                <w:ilvl w:val="0"/>
                <w:numId w:val="8"/>
              </w:numPr>
              <w:spacing w:before="0" w:line="276" w:lineRule="auto"/>
              <w:rPr>
                <w:color w:val="333333"/>
                <w:kern w:val="2"/>
                <w:lang w:eastAsia="en-GB"/>
                <w14:ligatures w14:val="standardContextual"/>
              </w:rPr>
            </w:pPr>
            <w:r>
              <w:rPr>
                <w:color w:val="333333"/>
              </w:rPr>
              <w:t>Experience shaping, leading or delivering DEI, social sustainability, inclusion, organisational culture or related strategic programmes.</w:t>
            </w:r>
          </w:p>
          <w:p w14:paraId="425B87BD" w14:textId="77777777" w:rsidR="004E1C04" w:rsidRPr="004E1C04" w:rsidRDefault="004E1C04" w:rsidP="0095056A">
            <w:pPr>
              <w:pStyle w:val="ListParagraph"/>
              <w:numPr>
                <w:ilvl w:val="0"/>
                <w:numId w:val="8"/>
              </w:numPr>
              <w:spacing w:before="0" w:line="276" w:lineRule="auto"/>
              <w:rPr>
                <w:rFonts w:eastAsia="Times New Roman" w:cstheme="minorHAnsi"/>
                <w:color w:val="333333"/>
                <w:lang w:eastAsia="en-GB"/>
              </w:rPr>
            </w:pPr>
            <w:r w:rsidRPr="004E1C04">
              <w:rPr>
                <w:rFonts w:eastAsia="Times New Roman" w:cstheme="minorHAnsi"/>
                <w:color w:val="333333"/>
                <w:lang w:eastAsia="en-GB"/>
              </w:rPr>
              <w:t>Experience managing multiple projects and stakeholders across a complex organisation.</w:t>
            </w:r>
          </w:p>
          <w:p w14:paraId="4C734476" w14:textId="77777777" w:rsidR="004E1C04" w:rsidRPr="004E1C04" w:rsidRDefault="004E1C04" w:rsidP="0095056A">
            <w:pPr>
              <w:pStyle w:val="ListParagraph"/>
              <w:numPr>
                <w:ilvl w:val="0"/>
                <w:numId w:val="8"/>
              </w:numPr>
              <w:spacing w:before="0" w:line="276" w:lineRule="auto"/>
              <w:rPr>
                <w:rFonts w:eastAsia="Times New Roman" w:cstheme="minorHAnsi"/>
                <w:color w:val="333333"/>
                <w:lang w:eastAsia="en-GB"/>
              </w:rPr>
            </w:pPr>
            <w:r w:rsidRPr="004E1C04">
              <w:rPr>
                <w:rFonts w:eastAsia="Times New Roman" w:cstheme="minorHAnsi"/>
                <w:color w:val="333333"/>
                <w:lang w:eastAsia="en-GB"/>
              </w:rPr>
              <w:t>Strong analytical capability, including interpretation of people and organisational data.</w:t>
            </w:r>
          </w:p>
          <w:p w14:paraId="7721FEFA" w14:textId="77777777" w:rsidR="00E10575" w:rsidRPr="00E10575" w:rsidRDefault="00E10575" w:rsidP="0095056A">
            <w:pPr>
              <w:pStyle w:val="ListParagraph"/>
              <w:numPr>
                <w:ilvl w:val="0"/>
                <w:numId w:val="8"/>
              </w:numPr>
              <w:spacing w:before="0" w:line="276" w:lineRule="auto"/>
              <w:rPr>
                <w:rFonts w:eastAsia="Times New Roman" w:cstheme="minorHAnsi"/>
                <w:color w:val="333333"/>
                <w:lang w:eastAsia="en-GB"/>
              </w:rPr>
            </w:pPr>
            <w:r>
              <w:rPr>
                <w:color w:val="333333"/>
              </w:rPr>
              <w:t>Experience developing reports, dashboards, business cases and governance papers for senior audiences.</w:t>
            </w:r>
          </w:p>
          <w:p w14:paraId="5A5A2F75" w14:textId="77777777" w:rsidR="004E1C04" w:rsidRPr="004E1C04" w:rsidRDefault="004E1C04" w:rsidP="0095056A">
            <w:pPr>
              <w:pStyle w:val="ListParagraph"/>
              <w:numPr>
                <w:ilvl w:val="0"/>
                <w:numId w:val="8"/>
              </w:numPr>
              <w:spacing w:before="0" w:line="276" w:lineRule="auto"/>
              <w:rPr>
                <w:rFonts w:eastAsia="Times New Roman" w:cstheme="minorHAnsi"/>
                <w:color w:val="333333"/>
                <w:lang w:eastAsia="en-GB"/>
              </w:rPr>
            </w:pPr>
            <w:r w:rsidRPr="004E1C04">
              <w:rPr>
                <w:rFonts w:eastAsia="Times New Roman" w:cstheme="minorHAnsi"/>
                <w:color w:val="333333"/>
                <w:lang w:eastAsia="en-GB"/>
              </w:rPr>
              <w:t>Excellent stakeholder management, communication and influencing skills.</w:t>
            </w:r>
          </w:p>
          <w:p w14:paraId="50DB8454" w14:textId="77777777" w:rsidR="004E1C04" w:rsidRPr="004E1C04" w:rsidRDefault="004E1C04" w:rsidP="0095056A">
            <w:pPr>
              <w:pStyle w:val="ListParagraph"/>
              <w:numPr>
                <w:ilvl w:val="0"/>
                <w:numId w:val="8"/>
              </w:numPr>
              <w:spacing w:before="0" w:line="276" w:lineRule="auto"/>
              <w:rPr>
                <w:rFonts w:eastAsia="Times New Roman" w:cstheme="minorHAnsi"/>
                <w:color w:val="333333"/>
                <w:lang w:eastAsia="en-GB"/>
              </w:rPr>
            </w:pPr>
            <w:r w:rsidRPr="004E1C04">
              <w:rPr>
                <w:rFonts w:eastAsia="Times New Roman" w:cstheme="minorHAnsi"/>
                <w:color w:val="333333"/>
                <w:lang w:eastAsia="en-GB"/>
              </w:rPr>
              <w:t>Knowledge of UK equality legislation and DEI best practice.</w:t>
            </w:r>
          </w:p>
          <w:p w14:paraId="107068C7" w14:textId="77777777" w:rsidR="004E1C04" w:rsidRPr="004E1C04" w:rsidRDefault="004E1C04" w:rsidP="0095056A">
            <w:pPr>
              <w:spacing w:before="0" w:line="276" w:lineRule="auto"/>
              <w:rPr>
                <w:rFonts w:eastAsia="Times New Roman" w:cstheme="minorHAnsi"/>
                <w:b/>
                <w:bCs/>
                <w:color w:val="333333"/>
                <w:lang w:eastAsia="en-GB"/>
              </w:rPr>
            </w:pPr>
            <w:r w:rsidRPr="004E1C04">
              <w:rPr>
                <w:rFonts w:eastAsia="Times New Roman" w:cstheme="minorHAnsi"/>
                <w:b/>
                <w:bCs/>
                <w:color w:val="333333"/>
                <w:lang w:eastAsia="en-GB"/>
              </w:rPr>
              <w:t>Desirable</w:t>
            </w:r>
          </w:p>
          <w:p w14:paraId="4370611A" w14:textId="77777777" w:rsidR="004E1C04" w:rsidRPr="004E1C04" w:rsidRDefault="004E1C04" w:rsidP="0095056A">
            <w:pPr>
              <w:pStyle w:val="ListParagraph"/>
              <w:numPr>
                <w:ilvl w:val="0"/>
                <w:numId w:val="8"/>
              </w:numPr>
              <w:spacing w:before="0" w:line="276" w:lineRule="auto"/>
              <w:rPr>
                <w:rFonts w:eastAsia="Times New Roman" w:cstheme="minorHAnsi"/>
                <w:color w:val="333333"/>
                <w:lang w:eastAsia="en-GB"/>
              </w:rPr>
            </w:pPr>
            <w:r w:rsidRPr="004E1C04">
              <w:rPr>
                <w:rFonts w:eastAsia="Times New Roman" w:cstheme="minorHAnsi"/>
                <w:color w:val="333333"/>
                <w:lang w:eastAsia="en-GB"/>
              </w:rPr>
              <w:t>Experience within financial services, pensions, public sector or regulated environments.</w:t>
            </w:r>
          </w:p>
          <w:p w14:paraId="4949EEDF" w14:textId="77777777" w:rsidR="004E1C04" w:rsidRPr="004E1C04" w:rsidRDefault="004E1C04" w:rsidP="0095056A">
            <w:pPr>
              <w:pStyle w:val="ListParagraph"/>
              <w:numPr>
                <w:ilvl w:val="0"/>
                <w:numId w:val="8"/>
              </w:numPr>
              <w:spacing w:before="0" w:line="276" w:lineRule="auto"/>
              <w:rPr>
                <w:rFonts w:eastAsia="Times New Roman" w:cstheme="minorHAnsi"/>
                <w:color w:val="333333"/>
                <w:lang w:eastAsia="en-GB"/>
              </w:rPr>
            </w:pPr>
            <w:r w:rsidRPr="004E1C04">
              <w:rPr>
                <w:rFonts w:eastAsia="Times New Roman" w:cstheme="minorHAnsi"/>
                <w:color w:val="333333"/>
                <w:lang w:eastAsia="en-GB"/>
              </w:rPr>
              <w:t>Experience of sustainability reporting, social value measurement or ESG frameworks.</w:t>
            </w:r>
          </w:p>
          <w:p w14:paraId="345DC557" w14:textId="77777777" w:rsidR="004E1C04" w:rsidRPr="004E1C04" w:rsidRDefault="004E1C04" w:rsidP="0095056A">
            <w:pPr>
              <w:pStyle w:val="ListParagraph"/>
              <w:numPr>
                <w:ilvl w:val="0"/>
                <w:numId w:val="8"/>
              </w:numPr>
              <w:spacing w:before="0" w:line="276" w:lineRule="auto"/>
              <w:rPr>
                <w:rFonts w:eastAsia="Times New Roman" w:cstheme="minorHAnsi"/>
                <w:color w:val="333333"/>
                <w:lang w:eastAsia="en-GB"/>
              </w:rPr>
            </w:pPr>
            <w:r w:rsidRPr="004E1C04">
              <w:rPr>
                <w:rFonts w:eastAsia="Times New Roman" w:cstheme="minorHAnsi"/>
                <w:color w:val="333333"/>
                <w:lang w:eastAsia="en-GB"/>
              </w:rPr>
              <w:t>Experience managing external partnerships and industry benchmarking activity.</w:t>
            </w:r>
          </w:p>
          <w:p w14:paraId="0C687CC4" w14:textId="77777777" w:rsidR="004E1C04" w:rsidRPr="004E1C04" w:rsidRDefault="004E1C04" w:rsidP="0095056A">
            <w:pPr>
              <w:pStyle w:val="ListParagraph"/>
              <w:numPr>
                <w:ilvl w:val="0"/>
                <w:numId w:val="8"/>
              </w:numPr>
              <w:spacing w:before="0" w:line="276" w:lineRule="auto"/>
              <w:rPr>
                <w:rFonts w:eastAsia="Times New Roman" w:cstheme="minorHAnsi"/>
                <w:color w:val="333333"/>
                <w:lang w:eastAsia="en-GB"/>
              </w:rPr>
            </w:pPr>
            <w:r w:rsidRPr="004E1C04">
              <w:rPr>
                <w:rFonts w:eastAsia="Times New Roman" w:cstheme="minorHAnsi"/>
                <w:color w:val="333333"/>
                <w:lang w:eastAsia="en-GB"/>
              </w:rPr>
              <w:t>Understanding of wider sustainability, responsible business or social impact frameworks.</w:t>
            </w:r>
          </w:p>
          <w:p w14:paraId="2D272345" w14:textId="110D234A" w:rsidR="001950A0" w:rsidRPr="00A4749E" w:rsidRDefault="001950A0" w:rsidP="0095056A">
            <w:pPr>
              <w:pStyle w:val="ListParagraph"/>
              <w:spacing w:before="0" w:line="276" w:lineRule="auto"/>
              <w:ind w:left="360"/>
              <w:contextualSpacing w:val="0"/>
              <w:rPr>
                <w:rFonts w:eastAsia="Times New Roman" w:cstheme="minorHAnsi"/>
                <w:color w:val="333333"/>
                <w:lang w:eastAsia="en-GB"/>
              </w:rPr>
            </w:pPr>
          </w:p>
        </w:tc>
      </w:tr>
    </w:tbl>
    <w:p w14:paraId="5556CE9B" w14:textId="77777777" w:rsidR="001950A0" w:rsidRPr="00A4749E" w:rsidRDefault="001950A0" w:rsidP="0095056A">
      <w:pPr>
        <w:pStyle w:val="Heading2"/>
        <w:numPr>
          <w:ilvl w:val="0"/>
          <w:numId w:val="0"/>
        </w:numPr>
        <w:spacing w:before="0" w:after="0" w:line="276" w:lineRule="auto"/>
      </w:pPr>
      <w:r w:rsidRPr="00A4749E">
        <w:t>Personal attributes</w:t>
      </w:r>
    </w:p>
    <w:tbl>
      <w:tblPr>
        <w:tblW w:w="5002" w:type="pct"/>
        <w:tblInd w:w="-4" w:type="dxa"/>
        <w:tblLayout w:type="fixed"/>
        <w:tblCellMar>
          <w:top w:w="57" w:type="dxa"/>
          <w:left w:w="170" w:type="dxa"/>
          <w:bottom w:w="113" w:type="dxa"/>
          <w:right w:w="170" w:type="dxa"/>
        </w:tblCellMar>
        <w:tblLook w:val="04A0" w:firstRow="1" w:lastRow="0" w:firstColumn="1" w:lastColumn="0" w:noHBand="0" w:noVBand="1"/>
      </w:tblPr>
      <w:tblGrid>
        <w:gridCol w:w="10540"/>
      </w:tblGrid>
      <w:tr w:rsidR="001950A0" w14:paraId="7D3DBDBB" w14:textId="77777777" w:rsidTr="00486ADB">
        <w:tc>
          <w:tcPr>
            <w:tcW w:w="20445"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437137F1" w14:textId="51ED9362" w:rsidR="00B53915" w:rsidRPr="00B53915" w:rsidRDefault="00B53915" w:rsidP="0095056A">
            <w:pPr>
              <w:pStyle w:val="ListParagraph"/>
              <w:numPr>
                <w:ilvl w:val="0"/>
                <w:numId w:val="8"/>
              </w:numPr>
              <w:spacing w:before="0" w:line="276" w:lineRule="auto"/>
            </w:pPr>
            <w:r w:rsidRPr="00B53915">
              <w:t xml:space="preserve">Passionate about creating positive social outcomes for colleagues, members and communities. </w:t>
            </w:r>
          </w:p>
          <w:p w14:paraId="697BECD8" w14:textId="054A898F" w:rsidR="00B53915" w:rsidRPr="00B53915" w:rsidRDefault="00B53915" w:rsidP="0095056A">
            <w:pPr>
              <w:pStyle w:val="ListParagraph"/>
              <w:numPr>
                <w:ilvl w:val="0"/>
                <w:numId w:val="8"/>
              </w:numPr>
              <w:spacing w:before="0" w:line="276" w:lineRule="auto"/>
            </w:pPr>
            <w:r w:rsidRPr="00B53915">
              <w:t xml:space="preserve">Strong collaborator with the ability to build trusted relationships at all levels. </w:t>
            </w:r>
          </w:p>
          <w:p w14:paraId="523A0192" w14:textId="73201139" w:rsidR="00B53915" w:rsidRPr="00B53915" w:rsidRDefault="00B53915" w:rsidP="0095056A">
            <w:pPr>
              <w:pStyle w:val="ListParagraph"/>
              <w:numPr>
                <w:ilvl w:val="0"/>
                <w:numId w:val="8"/>
              </w:numPr>
              <w:spacing w:before="0" w:line="276" w:lineRule="auto"/>
            </w:pPr>
            <w:r w:rsidRPr="00B53915">
              <w:t xml:space="preserve">Comfortable operating in ambiguity and translating strategy into practical action. </w:t>
            </w:r>
          </w:p>
          <w:p w14:paraId="165B157C" w14:textId="0452EE8B" w:rsidR="00B53915" w:rsidRPr="00B53915" w:rsidRDefault="00B53915" w:rsidP="0095056A">
            <w:pPr>
              <w:pStyle w:val="ListParagraph"/>
              <w:numPr>
                <w:ilvl w:val="0"/>
                <w:numId w:val="8"/>
              </w:numPr>
              <w:spacing w:before="0" w:line="276" w:lineRule="auto"/>
            </w:pPr>
            <w:r w:rsidRPr="00B53915">
              <w:t xml:space="preserve">Curious, proactive and solutions-focused. </w:t>
            </w:r>
          </w:p>
          <w:p w14:paraId="3F53E88D" w14:textId="21817794" w:rsidR="00B53915" w:rsidRPr="00B53915" w:rsidRDefault="00B53915" w:rsidP="0095056A">
            <w:pPr>
              <w:pStyle w:val="ListParagraph"/>
              <w:numPr>
                <w:ilvl w:val="0"/>
                <w:numId w:val="8"/>
              </w:numPr>
              <w:spacing w:before="0" w:line="276" w:lineRule="auto"/>
            </w:pPr>
            <w:r w:rsidRPr="00B53915">
              <w:t xml:space="preserve">Highly organised, with strong project and programme management skills. </w:t>
            </w:r>
          </w:p>
          <w:p w14:paraId="110D2D09" w14:textId="12A6D7D8" w:rsidR="00B53915" w:rsidRPr="00B53915" w:rsidRDefault="00B53915" w:rsidP="0095056A">
            <w:pPr>
              <w:pStyle w:val="ListParagraph"/>
              <w:numPr>
                <w:ilvl w:val="0"/>
                <w:numId w:val="8"/>
              </w:numPr>
              <w:spacing w:before="0" w:line="276" w:lineRule="auto"/>
            </w:pPr>
            <w:r w:rsidRPr="00B53915">
              <w:t xml:space="preserve">Data-driven while remaining people-centred in approach. </w:t>
            </w:r>
          </w:p>
          <w:p w14:paraId="41857482" w14:textId="6DB90E57" w:rsidR="00B53915" w:rsidRPr="00B53915" w:rsidRDefault="00B53915" w:rsidP="0095056A">
            <w:pPr>
              <w:pStyle w:val="ListParagraph"/>
              <w:numPr>
                <w:ilvl w:val="0"/>
                <w:numId w:val="8"/>
              </w:numPr>
              <w:spacing w:before="0" w:line="276" w:lineRule="auto"/>
            </w:pPr>
            <w:r w:rsidRPr="00B53915">
              <w:t xml:space="preserve">Acts with professionalism, integrity and sound judgement at all times. </w:t>
            </w:r>
          </w:p>
          <w:p w14:paraId="46FD449B" w14:textId="0483572E" w:rsidR="001950A0" w:rsidRPr="00A4749E" w:rsidRDefault="00B53915" w:rsidP="0095056A">
            <w:pPr>
              <w:pStyle w:val="ListParagraph"/>
              <w:numPr>
                <w:ilvl w:val="0"/>
                <w:numId w:val="8"/>
              </w:numPr>
              <w:spacing w:before="0" w:line="276" w:lineRule="auto"/>
            </w:pPr>
            <w:r w:rsidRPr="00B53915">
              <w:t>Committed to fostering inclusive, respectful and psychologically safe environments.</w:t>
            </w:r>
          </w:p>
        </w:tc>
      </w:tr>
    </w:tbl>
    <w:p w14:paraId="44A49D74" w14:textId="77777777" w:rsidR="001950A0" w:rsidRDefault="001950A0" w:rsidP="0095056A">
      <w:pPr>
        <w:pStyle w:val="Heading2"/>
        <w:numPr>
          <w:ilvl w:val="0"/>
          <w:numId w:val="0"/>
        </w:numPr>
        <w:spacing w:before="0" w:after="0" w:line="276" w:lineRule="auto"/>
      </w:pPr>
      <w:r w:rsidRPr="00176A70">
        <w:t>Working pattern</w:t>
      </w:r>
    </w:p>
    <w:tbl>
      <w:tblPr>
        <w:tblW w:w="5002" w:type="pct"/>
        <w:tblInd w:w="-4" w:type="dxa"/>
        <w:tblLayout w:type="fixed"/>
        <w:tblCellMar>
          <w:top w:w="57" w:type="dxa"/>
          <w:left w:w="170" w:type="dxa"/>
          <w:bottom w:w="113" w:type="dxa"/>
          <w:right w:w="170" w:type="dxa"/>
        </w:tblCellMar>
        <w:tblLook w:val="04A0" w:firstRow="1" w:lastRow="0" w:firstColumn="1" w:lastColumn="0" w:noHBand="0" w:noVBand="1"/>
      </w:tblPr>
      <w:tblGrid>
        <w:gridCol w:w="10540"/>
      </w:tblGrid>
      <w:tr w:rsidR="001950A0" w14:paraId="1229E423" w14:textId="77777777" w:rsidTr="001801C4">
        <w:trPr>
          <w:cantSplit/>
        </w:trPr>
        <w:tc>
          <w:tcPr>
            <w:tcW w:w="20445"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085AD82C" w14:textId="77777777" w:rsidR="00E10575" w:rsidRDefault="00E10575" w:rsidP="0095056A">
            <w:pPr>
              <w:spacing w:before="0" w:line="276" w:lineRule="auto"/>
              <w:rPr>
                <w:color w:val="3C3C3C"/>
                <w:kern w:val="2"/>
                <w:lang w:eastAsia="en-GB"/>
                <w14:ligatures w14:val="standardContextual"/>
              </w:rPr>
            </w:pPr>
            <w:r>
              <w:t>Hybrid working. Typically based in Nest’s London HQ around 2 days per week, with actual attendance driven by role requirements and the need to attend meetings, workshops and key stakeholder forums. Flexible working proposals will be considered from all candidates.</w:t>
            </w:r>
          </w:p>
          <w:p w14:paraId="37FD7979" w14:textId="57198046" w:rsidR="001950A0" w:rsidRPr="000C6725" w:rsidRDefault="001950A0" w:rsidP="0095056A">
            <w:pPr>
              <w:spacing w:before="0" w:line="276" w:lineRule="auto"/>
            </w:pPr>
          </w:p>
        </w:tc>
      </w:tr>
    </w:tbl>
    <w:p w14:paraId="6C21D519" w14:textId="5503CE57" w:rsidR="001950A0" w:rsidRDefault="001950A0" w:rsidP="0095056A">
      <w:pPr>
        <w:pStyle w:val="Heading2"/>
        <w:numPr>
          <w:ilvl w:val="0"/>
          <w:numId w:val="0"/>
        </w:numPr>
        <w:spacing w:before="0" w:after="0" w:line="276" w:lineRule="auto"/>
      </w:pPr>
      <w:r w:rsidRPr="00176A70">
        <w:t xml:space="preserve">Grade </w:t>
      </w:r>
    </w:p>
    <w:tbl>
      <w:tblPr>
        <w:tblW w:w="5002" w:type="pct"/>
        <w:tblInd w:w="-4" w:type="dxa"/>
        <w:tblLayout w:type="fixed"/>
        <w:tblCellMar>
          <w:top w:w="57" w:type="dxa"/>
          <w:left w:w="170" w:type="dxa"/>
          <w:bottom w:w="113" w:type="dxa"/>
          <w:right w:w="170" w:type="dxa"/>
        </w:tblCellMar>
        <w:tblLook w:val="04A0" w:firstRow="1" w:lastRow="0" w:firstColumn="1" w:lastColumn="0" w:noHBand="0" w:noVBand="1"/>
      </w:tblPr>
      <w:tblGrid>
        <w:gridCol w:w="10540"/>
      </w:tblGrid>
      <w:tr w:rsidR="001950A0" w14:paraId="0A92A807" w14:textId="77777777" w:rsidTr="001801C4">
        <w:trPr>
          <w:cantSplit/>
        </w:trPr>
        <w:tc>
          <w:tcPr>
            <w:tcW w:w="20445"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697A9A1A" w14:textId="77777777" w:rsidR="002A38E4" w:rsidRPr="002A38E4" w:rsidRDefault="002A38E4" w:rsidP="0095056A">
            <w:pPr>
              <w:spacing w:before="0" w:line="276" w:lineRule="auto"/>
              <w:rPr>
                <w:color w:val="2B579A"/>
                <w:shd w:val="clear" w:color="auto" w:fill="E6E6E6"/>
              </w:rPr>
            </w:pPr>
            <w:r w:rsidRPr="002A38E4">
              <w:rPr>
                <w:b/>
                <w:bCs/>
                <w:color w:val="2B579A"/>
                <w:shd w:val="clear" w:color="auto" w:fill="E6E6E6"/>
              </w:rPr>
              <w:t>Grade 2 – Senior Manager / Lead Specialist</w:t>
            </w:r>
          </w:p>
          <w:p w14:paraId="1F76C1C5" w14:textId="77777777" w:rsidR="002A38E4" w:rsidRPr="002A38E4" w:rsidRDefault="002A38E4" w:rsidP="0095056A">
            <w:pPr>
              <w:spacing w:before="0" w:line="276" w:lineRule="auto"/>
              <w:rPr>
                <w:color w:val="2B579A"/>
                <w:shd w:val="clear" w:color="auto" w:fill="E6E6E6"/>
              </w:rPr>
            </w:pPr>
            <w:r w:rsidRPr="002A38E4">
              <w:rPr>
                <w:color w:val="2B579A"/>
                <w:shd w:val="clear" w:color="auto" w:fill="E6E6E6"/>
              </w:rPr>
              <w:t>Responsible for leading strategic programmes and influencing enterprise-wide activity. Works with senior stakeholders to develop and implement policy, strategy and organisational change initiatives.</w:t>
            </w:r>
          </w:p>
          <w:p w14:paraId="0C649AC8" w14:textId="32CC7A3F" w:rsidR="00CD37A4" w:rsidRPr="000C6725" w:rsidRDefault="00CD37A4" w:rsidP="0095056A">
            <w:pPr>
              <w:spacing w:before="0" w:line="276" w:lineRule="auto"/>
            </w:pPr>
          </w:p>
        </w:tc>
      </w:tr>
    </w:tbl>
    <w:sdt>
      <w:sdtPr>
        <w:rPr>
          <w:color w:val="2B579A"/>
          <w:shd w:val="clear" w:color="auto" w:fill="E6E6E6"/>
        </w:rPr>
        <w:alias w:val="Locked Back Graphics"/>
        <w:tag w:val="Locked Back Graphics"/>
        <w:id w:val="1053734236"/>
        <w:placeholder>
          <w:docPart w:val="6F2D5D6F1EF04FE3B2A3E004C52211FA"/>
        </w:placeholder>
      </w:sdtPr>
      <w:sdtEndPr>
        <w:rPr>
          <w:color w:val="3C3C3C" w:themeColor="text1"/>
          <w:shd w:val="clear" w:color="auto" w:fill="auto"/>
        </w:rPr>
      </w:sdtEndPr>
      <w:sdtContent>
        <w:p w14:paraId="5502C6C0" w14:textId="7844536D" w:rsidR="00C734F4" w:rsidRDefault="001950A0" w:rsidP="0095056A">
          <w:pPr>
            <w:pStyle w:val="Spacer"/>
            <w:spacing w:line="276" w:lineRule="auto"/>
          </w:pPr>
          <w:r>
            <w:rPr>
              <w:noProof/>
              <w:color w:val="2B579A"/>
              <w:shd w:val="clear" w:color="auto" w:fill="E6E6E6"/>
            </w:rPr>
            <mc:AlternateContent>
              <mc:Choice Requires="wps">
                <w:drawing>
                  <wp:anchor distT="0" distB="0" distL="0" distR="0" simplePos="0" relativeHeight="251658241" behindDoc="1" locked="1" layoutInCell="1" allowOverlap="1" wp14:anchorId="37F43D08" wp14:editId="2FD6232A">
                    <wp:simplePos x="0" y="0"/>
                    <wp:positionH relativeFrom="page">
                      <wp:align>left</wp:align>
                    </wp:positionH>
                    <wp:positionV relativeFrom="page">
                      <wp:align>bottom</wp:align>
                    </wp:positionV>
                    <wp:extent cx="7560000" cy="1980000"/>
                    <wp:effectExtent l="0" t="0" r="3175" b="9525"/>
                    <wp:wrapSquare wrapText="bothSides"/>
                    <wp:docPr id="1490359931" name="ColouredShape"/>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000" cy="1980000"/>
                            </a:xfrm>
                            <a:prstGeom prst="rect">
                              <a:avLst/>
                            </a:prstGeom>
                            <a:solidFill>
                              <a:srgbClr val="28465F"/>
                            </a:solidFill>
                            <a:ln w="12700" cap="flat" cmpd="sng" algn="ctr">
                              <a:noFill/>
                              <a:prstDash val="solid"/>
                              <a:miter lim="800000"/>
                            </a:ln>
                            <a:effectLst/>
                          </wps:spPr>
                          <wps:txbx>
                            <w:txbxContent>
                              <w:tbl>
                                <w:tblPr>
                                  <w:tblW w:w="0" w:type="auto"/>
                                  <w:tblLayout w:type="fixed"/>
                                  <w:tblCellMar>
                                    <w:left w:w="0" w:type="dxa"/>
                                    <w:right w:w="0" w:type="dxa"/>
                                  </w:tblCellMar>
                                  <w:tblLook w:val="04A0" w:firstRow="1" w:lastRow="0" w:firstColumn="1" w:lastColumn="0" w:noHBand="0" w:noVBand="1"/>
                                </w:tblPr>
                                <w:tblGrid>
                                  <w:gridCol w:w="6096"/>
                                  <w:gridCol w:w="4433"/>
                                </w:tblGrid>
                                <w:tr w:rsidR="001950A0" w:rsidRPr="00F82BE5" w14:paraId="51569E36" w14:textId="77777777" w:rsidTr="005C7B64">
                                  <w:trPr>
                                    <w:trHeight w:val="1701"/>
                                  </w:trPr>
                                  <w:tc>
                                    <w:tcPr>
                                      <w:tcW w:w="6096" w:type="dxa"/>
                                      <w:vAlign w:val="bottom"/>
                                    </w:tcPr>
                                    <w:p w14:paraId="7F8F037F" w14:textId="77777777" w:rsidR="001950A0" w:rsidRPr="007267C1" w:rsidRDefault="001950A0" w:rsidP="005C7B64">
                                      <w:pPr>
                                        <w:pStyle w:val="NoSpacing"/>
                                        <w:rPr>
                                          <w:color w:val="FFFFFF" w:themeColor="background1"/>
                                          <w:sz w:val="24"/>
                                        </w:rPr>
                                      </w:pPr>
                                      <w:r w:rsidRPr="007267C1">
                                        <w:rPr>
                                          <w:color w:val="FFFFFF" w:themeColor="background1"/>
                                          <w:sz w:val="24"/>
                                        </w:rPr>
                                        <w:t>Nest Corporation</w:t>
                                      </w:r>
                                    </w:p>
                                    <w:p w14:paraId="2C862A35" w14:textId="77777777" w:rsidR="001950A0" w:rsidRDefault="001950A0" w:rsidP="005C7B64">
                                      <w:pPr>
                                        <w:pStyle w:val="NoSpacing"/>
                                        <w:rPr>
                                          <w:color w:val="FFFFFF" w:themeColor="background1"/>
                                          <w:sz w:val="24"/>
                                        </w:rPr>
                                      </w:pPr>
                                      <w:r w:rsidRPr="007267C1">
                                        <w:rPr>
                                          <w:color w:val="FFFFFF" w:themeColor="background1"/>
                                          <w:sz w:val="24"/>
                                        </w:rPr>
                                        <w:t>10 South Colonnade</w:t>
                                      </w:r>
                                    </w:p>
                                    <w:p w14:paraId="320DEB87" w14:textId="77777777" w:rsidR="001950A0" w:rsidRDefault="001950A0" w:rsidP="005C7B64">
                                      <w:pPr>
                                        <w:pStyle w:val="NoSpacing"/>
                                        <w:rPr>
                                          <w:color w:val="FFFFFF" w:themeColor="background1"/>
                                          <w:sz w:val="24"/>
                                        </w:rPr>
                                      </w:pPr>
                                      <w:r w:rsidRPr="007267C1">
                                        <w:rPr>
                                          <w:color w:val="FFFFFF" w:themeColor="background1"/>
                                          <w:sz w:val="24"/>
                                        </w:rPr>
                                        <w:t>Canary Wharf</w:t>
                                      </w:r>
                                    </w:p>
                                    <w:p w14:paraId="5B115D54" w14:textId="77777777" w:rsidR="001950A0" w:rsidRPr="00FC4884" w:rsidRDefault="001950A0" w:rsidP="005C7B64">
                                      <w:pPr>
                                        <w:pStyle w:val="NoSpacing"/>
                                        <w:rPr>
                                          <w:color w:val="FFFFFF" w:themeColor="background1"/>
                                          <w:sz w:val="24"/>
                                          <w:lang w:val="it-IT"/>
                                        </w:rPr>
                                      </w:pPr>
                                      <w:r w:rsidRPr="00FC4884">
                                        <w:rPr>
                                          <w:color w:val="FFFFFF" w:themeColor="background1"/>
                                          <w:sz w:val="24"/>
                                          <w:lang w:val="it-IT"/>
                                        </w:rPr>
                                        <w:t>London, E14 4PZ</w:t>
                                      </w:r>
                                    </w:p>
                                    <w:p w14:paraId="44363DB3" w14:textId="77777777" w:rsidR="001950A0" w:rsidRPr="00FC4884" w:rsidRDefault="001950A0" w:rsidP="005C7B64">
                                      <w:pPr>
                                        <w:pStyle w:val="NoSpacing"/>
                                        <w:rPr>
                                          <w:color w:val="FFFFFF" w:themeColor="background1"/>
                                          <w:sz w:val="24"/>
                                          <w:lang w:val="it-IT"/>
                                        </w:rPr>
                                      </w:pPr>
                                    </w:p>
                                    <w:p w14:paraId="6FE9E23A" w14:textId="77777777" w:rsidR="001950A0" w:rsidRPr="00FC4884" w:rsidRDefault="001950A0" w:rsidP="005C7B64">
                                      <w:pPr>
                                        <w:pStyle w:val="NoSpacing"/>
                                        <w:rPr>
                                          <w:b/>
                                          <w:color w:val="FFFFFF" w:themeColor="background1"/>
                                          <w:sz w:val="24"/>
                                          <w:lang w:val="it-IT"/>
                                        </w:rPr>
                                      </w:pPr>
                                      <w:hyperlink r:id="rId14" w:history="1">
                                        <w:r w:rsidRPr="00FC4884">
                                          <w:rPr>
                                            <w:rStyle w:val="Hyperlink"/>
                                            <w:color w:val="FFFFFF" w:themeColor="background1"/>
                                            <w:sz w:val="28"/>
                                            <w:lang w:val="it-IT"/>
                                          </w:rPr>
                                          <w:t>nestpensions.org.uk</w:t>
                                        </w:r>
                                      </w:hyperlink>
                                    </w:p>
                                  </w:tc>
                                  <w:tc>
                                    <w:tcPr>
                                      <w:tcW w:w="4433" w:type="dxa"/>
                                      <w:vAlign w:val="bottom"/>
                                    </w:tcPr>
                                    <w:p w14:paraId="7A98C1FA" w14:textId="77777777" w:rsidR="001950A0" w:rsidRPr="00FC4884" w:rsidRDefault="001950A0" w:rsidP="005C7B64">
                                      <w:pPr>
                                        <w:pStyle w:val="NoSpacing"/>
                                        <w:jc w:val="right"/>
                                        <w:rPr>
                                          <w:color w:val="FF7882"/>
                                          <w:sz w:val="16"/>
                                          <w:lang w:val="it-IT"/>
                                        </w:rPr>
                                      </w:pPr>
                                    </w:p>
                                  </w:tc>
                                </w:tr>
                              </w:tbl>
                              <w:p w14:paraId="03006A58" w14:textId="77777777" w:rsidR="001950A0" w:rsidRPr="00FC4884" w:rsidRDefault="001950A0" w:rsidP="001950A0">
                                <w:pPr>
                                  <w:pStyle w:val="Spacer"/>
                                  <w:rPr>
                                    <w:lang w:val="it-IT"/>
                                  </w:rPr>
                                </w:pPr>
                              </w:p>
                            </w:txbxContent>
                          </wps:txbx>
                          <wps:bodyPr rot="0" spcFirstLastPara="0" vert="horz" wrap="square" lIns="432000" tIns="432000" rIns="432000" bIns="432000" numCol="1" spcCol="0" rtlCol="0" fromWordArt="0" anchor="b"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rect w14:anchorId="37F43D08" id="ColouredShape" o:spid="_x0000_s1026" style="position:absolute;margin-left:0;margin-top:0;width:595.3pt;height:155.9pt;z-index:-251658239;visibility:visible;mso-wrap-style:square;mso-width-percent:0;mso-height-percent:0;mso-wrap-distance-left:0;mso-wrap-distance-top:0;mso-wrap-distance-right:0;mso-wrap-distance-bottom:0;mso-position-horizontal:left;mso-position-horizontal-relative:page;mso-position-vertical:bottom;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cckATAIAAJkEAAAOAAAAZHJzL2Uyb0RvYy54bWysVE1v2zAMvQ/YfxB0X5xkbZoZcYogQYYB&#10;QVegHXpmZDk2pq9RSuzu14+S89F0t2E5CKJJPZKPj5ndd1qxg0TfWFPw0WDImTTClo3ZFfzH8/rT&#10;lDMfwJSgrJEFf5We388/fpi1LpdjW1tVSmQEYnzeuoLXIbg8y7yopQY/sE4aclYWNQQycZeVCC2h&#10;a5WNh8NJ1losHVohvaevq97J5wm/qqQI36vKy8BUwam2kE5M5zae2XwG+Q7B1Y04lgH/UIWGxlDS&#10;M9QKArA9Nn9B6Uag9bYKA2F1ZquqETL1QN2Mhu+6earBydQLkePdmSb//2DFw+HJPWIs3buNFT89&#10;MZK1zudnTzT8MaarUMdYKpx1icXXM4uyC0zQx7vbyZB+nAnyjb5MkxFRIT89d+jDV2k1i5eCI40p&#10;sQeHjQ996CkkVWZVU64bpZKBu+1SITsAjXQ8vZncruMUCd2/DVOGtZR+fJcqAZJWpSBQUdqVBfdm&#10;xxmoHWlWBEy5jY0ZCAnymHsFvu5zJNheKLoJpFbV6IKntpJ+KLMy8ZlMejt2cGEt3kK37Qg6Xre2&#10;fH1EhrbXondi3VC+DfjwCEjiI+ZoochbW/zNWUvipIJ/7QElZ+qboenffCbtRzlfWXhlba8ss9dL&#10;S4SNaB2dSFd6j0GdrhVa/UK7tIiZyQVGUP6Cb0/XZejXhnZRyMUiBZGGHYSNeXIiQp+4e+5eAN1x&#10;uIF08WBPUob83Yz72DRYt9gHGkISwIWpoxxJ/2nIx12NC/bWTlGXf5T5HwAAAP//AwBQSwMEFAAG&#10;AAgAAAAhAKO7agDbAAAABgEAAA8AAABkcnMvZG93bnJldi54bWxMj8FqwzAQRO+F/oPYQG+N7AaM&#10;41oOIbSh9NQ6+YCNtbVNrJWxFNvt11fppbksDDPMvM03s+nESINrLSuIlxEI4srqlmsFx8PrYwrC&#10;eWSNnWVS8E0ONsX9XY6ZthN/0lj6WoQSdhkqaLzvMyld1ZBBt7Q9cfC+7GDQBznUUg84hXLTyaco&#10;SqTBlsNCgz3tGqrO5cUokPwiy7efbXlMx52f8OM9wX2i1MNi3j6D8DT7/zBc8QM6FIHpZC+snegU&#10;hEf837168TpKQJwUrOI4BVnk8ha/+AUAAP//AwBQSwECLQAUAAYACAAAACEAtoM4kv4AAADhAQAA&#10;EwAAAAAAAAAAAAAAAAAAAAAAW0NvbnRlbnRfVHlwZXNdLnhtbFBLAQItABQABgAIAAAAIQA4/SH/&#10;1gAAAJQBAAALAAAAAAAAAAAAAAAAAC8BAABfcmVscy8ucmVsc1BLAQItABQABgAIAAAAIQDEcckA&#10;TAIAAJkEAAAOAAAAAAAAAAAAAAAAAC4CAABkcnMvZTJvRG9jLnhtbFBLAQItABQABgAIAAAAIQCj&#10;u2oA2wAAAAYBAAAPAAAAAAAAAAAAAAAAAKYEAABkcnMvZG93bnJldi54bWxQSwUGAAAAAAQABADz&#10;AAAArgUAAAAA&#10;" fillcolor="#28465f" stroked="f" strokeweight="1pt">
                    <v:textbox style="mso-fit-shape-to-text:t" inset="12mm,12mm,12mm,12mm">
                      <w:txbxContent>
                        <w:tbl>
                          <w:tblPr>
                            <w:tblW w:w="0" w:type="auto"/>
                            <w:tblLayout w:type="fixed"/>
                            <w:tblCellMar>
                              <w:left w:w="0" w:type="dxa"/>
                              <w:right w:w="0" w:type="dxa"/>
                            </w:tblCellMar>
                            <w:tblLook w:val="04A0" w:firstRow="1" w:lastRow="0" w:firstColumn="1" w:lastColumn="0" w:noHBand="0" w:noVBand="1"/>
                          </w:tblPr>
                          <w:tblGrid>
                            <w:gridCol w:w="6096"/>
                            <w:gridCol w:w="4433"/>
                          </w:tblGrid>
                          <w:tr w:rsidR="001950A0" w:rsidRPr="00F82BE5" w14:paraId="51569E36" w14:textId="77777777" w:rsidTr="005C7B64">
                            <w:trPr>
                              <w:trHeight w:val="1701"/>
                            </w:trPr>
                            <w:tc>
                              <w:tcPr>
                                <w:tcW w:w="6096" w:type="dxa"/>
                                <w:vAlign w:val="bottom"/>
                              </w:tcPr>
                              <w:p w14:paraId="7F8F037F" w14:textId="77777777" w:rsidR="001950A0" w:rsidRPr="007267C1" w:rsidRDefault="001950A0" w:rsidP="005C7B64">
                                <w:pPr>
                                  <w:pStyle w:val="NoSpacing"/>
                                  <w:rPr>
                                    <w:color w:val="FFFFFF" w:themeColor="background1"/>
                                    <w:sz w:val="24"/>
                                  </w:rPr>
                                </w:pPr>
                                <w:r w:rsidRPr="007267C1">
                                  <w:rPr>
                                    <w:color w:val="FFFFFF" w:themeColor="background1"/>
                                    <w:sz w:val="24"/>
                                  </w:rPr>
                                  <w:t>Nest Corporation</w:t>
                                </w:r>
                              </w:p>
                              <w:p w14:paraId="2C862A35" w14:textId="77777777" w:rsidR="001950A0" w:rsidRDefault="001950A0" w:rsidP="005C7B64">
                                <w:pPr>
                                  <w:pStyle w:val="NoSpacing"/>
                                  <w:rPr>
                                    <w:color w:val="FFFFFF" w:themeColor="background1"/>
                                    <w:sz w:val="24"/>
                                  </w:rPr>
                                </w:pPr>
                                <w:r w:rsidRPr="007267C1">
                                  <w:rPr>
                                    <w:color w:val="FFFFFF" w:themeColor="background1"/>
                                    <w:sz w:val="24"/>
                                  </w:rPr>
                                  <w:t>10 South Colonnade</w:t>
                                </w:r>
                              </w:p>
                              <w:p w14:paraId="320DEB87" w14:textId="77777777" w:rsidR="001950A0" w:rsidRDefault="001950A0" w:rsidP="005C7B64">
                                <w:pPr>
                                  <w:pStyle w:val="NoSpacing"/>
                                  <w:rPr>
                                    <w:color w:val="FFFFFF" w:themeColor="background1"/>
                                    <w:sz w:val="24"/>
                                  </w:rPr>
                                </w:pPr>
                                <w:r w:rsidRPr="007267C1">
                                  <w:rPr>
                                    <w:color w:val="FFFFFF" w:themeColor="background1"/>
                                    <w:sz w:val="24"/>
                                  </w:rPr>
                                  <w:t>Canary Wharf</w:t>
                                </w:r>
                              </w:p>
                              <w:p w14:paraId="5B115D54" w14:textId="77777777" w:rsidR="001950A0" w:rsidRPr="00FC4884" w:rsidRDefault="001950A0" w:rsidP="005C7B64">
                                <w:pPr>
                                  <w:pStyle w:val="NoSpacing"/>
                                  <w:rPr>
                                    <w:color w:val="FFFFFF" w:themeColor="background1"/>
                                    <w:sz w:val="24"/>
                                    <w:lang w:val="it-IT"/>
                                  </w:rPr>
                                </w:pPr>
                                <w:r w:rsidRPr="00FC4884">
                                  <w:rPr>
                                    <w:color w:val="FFFFFF" w:themeColor="background1"/>
                                    <w:sz w:val="24"/>
                                    <w:lang w:val="it-IT"/>
                                  </w:rPr>
                                  <w:t>London, E14 4PZ</w:t>
                                </w:r>
                              </w:p>
                              <w:p w14:paraId="44363DB3" w14:textId="77777777" w:rsidR="001950A0" w:rsidRPr="00FC4884" w:rsidRDefault="001950A0" w:rsidP="005C7B64">
                                <w:pPr>
                                  <w:pStyle w:val="NoSpacing"/>
                                  <w:rPr>
                                    <w:color w:val="FFFFFF" w:themeColor="background1"/>
                                    <w:sz w:val="24"/>
                                    <w:lang w:val="it-IT"/>
                                  </w:rPr>
                                </w:pPr>
                              </w:p>
                              <w:p w14:paraId="6FE9E23A" w14:textId="77777777" w:rsidR="001950A0" w:rsidRPr="00FC4884" w:rsidRDefault="001950A0" w:rsidP="005C7B64">
                                <w:pPr>
                                  <w:pStyle w:val="NoSpacing"/>
                                  <w:rPr>
                                    <w:b/>
                                    <w:color w:val="FFFFFF" w:themeColor="background1"/>
                                    <w:sz w:val="24"/>
                                    <w:lang w:val="it-IT"/>
                                  </w:rPr>
                                </w:pPr>
                                <w:hyperlink r:id="rId15" w:history="1">
                                  <w:r w:rsidRPr="00FC4884">
                                    <w:rPr>
                                      <w:rStyle w:val="Hyperlink"/>
                                      <w:color w:val="FFFFFF" w:themeColor="background1"/>
                                      <w:sz w:val="28"/>
                                      <w:lang w:val="it-IT"/>
                                    </w:rPr>
                                    <w:t>nestpensions.org.uk</w:t>
                                  </w:r>
                                </w:hyperlink>
                              </w:p>
                            </w:tc>
                            <w:tc>
                              <w:tcPr>
                                <w:tcW w:w="4433" w:type="dxa"/>
                                <w:vAlign w:val="bottom"/>
                              </w:tcPr>
                              <w:p w14:paraId="7A98C1FA" w14:textId="77777777" w:rsidR="001950A0" w:rsidRPr="00FC4884" w:rsidRDefault="001950A0" w:rsidP="005C7B64">
                                <w:pPr>
                                  <w:pStyle w:val="NoSpacing"/>
                                  <w:jc w:val="right"/>
                                  <w:rPr>
                                    <w:color w:val="FF7882"/>
                                    <w:sz w:val="16"/>
                                    <w:lang w:val="it-IT"/>
                                  </w:rPr>
                                </w:pPr>
                              </w:p>
                            </w:tc>
                          </w:tr>
                        </w:tbl>
                        <w:p w14:paraId="03006A58" w14:textId="77777777" w:rsidR="001950A0" w:rsidRPr="00FC4884" w:rsidRDefault="001950A0" w:rsidP="001950A0">
                          <w:pPr>
                            <w:pStyle w:val="Spacer"/>
                            <w:rPr>
                              <w:lang w:val="it-IT"/>
                            </w:rPr>
                          </w:pPr>
                        </w:p>
                      </w:txbxContent>
                    </v:textbox>
                    <w10:wrap type="square" anchorx="page" anchory="page"/>
                    <w10:anchorlock/>
                  </v:rect>
                </w:pict>
              </mc:Fallback>
            </mc:AlternateContent>
          </w:r>
        </w:p>
      </w:sdtContent>
    </w:sdt>
    <w:sdt>
      <w:sdtPr>
        <w:rPr>
          <w:color w:val="2B579A"/>
          <w:shd w:val="clear" w:color="auto" w:fill="E6E6E6"/>
        </w:rPr>
        <w:alias w:val="Locked Back Graphics"/>
        <w:tag w:val="Locked Back Graphics"/>
        <w:id w:val="-1298136027"/>
        <w:lock w:val="sdtLocked"/>
        <w:placeholder>
          <w:docPart w:val="9A11E8EE7E924672BACAA72405C35B5A"/>
        </w:placeholder>
        <w:showingPlcHdr/>
      </w:sdtPr>
      <w:sdtEndPr>
        <w:rPr>
          <w:color w:val="3C3C3C" w:themeColor="text1"/>
          <w:shd w:val="clear" w:color="auto" w:fill="auto"/>
        </w:rPr>
      </w:sdtEndPr>
      <w:sdtContent>
        <w:p w14:paraId="46B78A28" w14:textId="568A6BB2" w:rsidR="005C7B64" w:rsidRDefault="00CD37A4" w:rsidP="0095056A">
          <w:pPr>
            <w:pStyle w:val="Spacer"/>
            <w:spacing w:line="276" w:lineRule="auto"/>
          </w:pPr>
          <w:r w:rsidRPr="00D279CC">
            <w:rPr>
              <w:rStyle w:val="PlaceholderText"/>
            </w:rPr>
            <w:t>Click or tap here to enter text.</w:t>
          </w:r>
        </w:p>
      </w:sdtContent>
    </w:sdt>
    <w:p w14:paraId="0A3BFDAC" w14:textId="77777777" w:rsidR="00F2212E" w:rsidRDefault="00F2212E" w:rsidP="0095056A">
      <w:pPr>
        <w:pStyle w:val="Hidden"/>
        <w:framePr w:wrap="around"/>
        <w:spacing w:line="276" w:lineRule="auto"/>
      </w:pPr>
    </w:p>
    <w:sectPr w:rsidR="00F2212E" w:rsidSect="002C6934">
      <w:headerReference w:type="default" r:id="rId16"/>
      <w:footerReference w:type="default" r:id="rId17"/>
      <w:footerReference w:type="first" r:id="rId18"/>
      <w:pgSz w:w="11906" w:h="16838" w:code="9"/>
      <w:pgMar w:top="1588" w:right="680" w:bottom="1361" w:left="680" w:header="680"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3FC500" w14:textId="77777777" w:rsidR="00B54D63" w:rsidRDefault="00B54D63" w:rsidP="00540F52">
      <w:r>
        <w:separator/>
      </w:r>
    </w:p>
  </w:endnote>
  <w:endnote w:type="continuationSeparator" w:id="0">
    <w:p w14:paraId="53762A7C" w14:textId="77777777" w:rsidR="00B54D63" w:rsidRDefault="00B54D63" w:rsidP="00540F52">
      <w:r>
        <w:continuationSeparator/>
      </w:r>
    </w:p>
  </w:endnote>
  <w:endnote w:type="continuationNotice" w:id="1">
    <w:p w14:paraId="3D548801" w14:textId="77777777" w:rsidR="00B54D63" w:rsidRDefault="00B54D63">
      <w:pPr>
        <w:spacing w:before="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none)">
    <w:altName w:val="Times New Roman"/>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ystem">
    <w:panose1 w:val="00000000000000000000"/>
    <w:charset w:val="00"/>
    <w:family w:val="swiss"/>
    <w:notTrueType/>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681" w:tblpY="15990"/>
      <w:tblW w:w="10545" w:type="dxa"/>
      <w:tblBorders>
        <w:top w:val="single" w:sz="2" w:space="0" w:color="28465F"/>
      </w:tblBorders>
      <w:tblLayout w:type="fixed"/>
      <w:tblCellMar>
        <w:left w:w="0" w:type="dxa"/>
        <w:right w:w="0" w:type="dxa"/>
      </w:tblCellMar>
      <w:tblLook w:val="04A0" w:firstRow="1" w:lastRow="0" w:firstColumn="1" w:lastColumn="0" w:noHBand="0" w:noVBand="1"/>
    </w:tblPr>
    <w:tblGrid>
      <w:gridCol w:w="9072"/>
      <w:gridCol w:w="1473"/>
    </w:tblGrid>
    <w:tr w:rsidR="005C7B64" w14:paraId="551C9882" w14:textId="77777777" w:rsidTr="00F2212E">
      <w:trPr>
        <w:trHeight w:val="283"/>
      </w:trPr>
      <w:tc>
        <w:tcPr>
          <w:tcW w:w="9072" w:type="dxa"/>
          <w:vAlign w:val="bottom"/>
        </w:tcPr>
        <w:p w14:paraId="50814769" w14:textId="77777777" w:rsidR="005C7B64" w:rsidRDefault="005C7B64" w:rsidP="00F2212E">
          <w:pPr>
            <w:pStyle w:val="Footer"/>
            <w:tabs>
              <w:tab w:val="left" w:pos="0"/>
              <w:tab w:val="right" w:pos="10538"/>
            </w:tabs>
          </w:pPr>
          <w:r w:rsidRPr="00A50E6B">
            <w:rPr>
              <w:b/>
              <w:bCs/>
            </w:rPr>
            <w:t>Nest</w:t>
          </w:r>
        </w:p>
      </w:tc>
      <w:tc>
        <w:tcPr>
          <w:tcW w:w="1473" w:type="dxa"/>
          <w:vAlign w:val="bottom"/>
        </w:tcPr>
        <w:p w14:paraId="0A9D719F" w14:textId="77777777" w:rsidR="005C7B64" w:rsidRDefault="005C7B64" w:rsidP="00F2212E">
          <w:pPr>
            <w:pStyle w:val="Footer"/>
            <w:tabs>
              <w:tab w:val="left" w:pos="0"/>
              <w:tab w:val="right" w:pos="10538"/>
            </w:tabs>
            <w:jc w:val="right"/>
          </w:pPr>
          <w:r w:rsidRPr="003166E3">
            <w:rPr>
              <w:b/>
              <w:color w:val="2B579A"/>
              <w:shd w:val="clear" w:color="auto" w:fill="E6E6E6"/>
            </w:rPr>
            <w:fldChar w:fldCharType="begin"/>
          </w:r>
          <w:r w:rsidRPr="003166E3">
            <w:rPr>
              <w:b/>
            </w:rPr>
            <w:instrText xml:space="preserve"> PAGE  \* Arabic </w:instrText>
          </w:r>
          <w:r w:rsidRPr="003166E3">
            <w:rPr>
              <w:b/>
              <w:color w:val="2B579A"/>
              <w:shd w:val="clear" w:color="auto" w:fill="E6E6E6"/>
            </w:rPr>
            <w:fldChar w:fldCharType="separate"/>
          </w:r>
          <w:r>
            <w:rPr>
              <w:b/>
            </w:rPr>
            <w:t>4</w:t>
          </w:r>
          <w:r w:rsidRPr="003166E3">
            <w:rPr>
              <w:b/>
              <w:color w:val="2B579A"/>
              <w:shd w:val="clear" w:color="auto" w:fill="E6E6E6"/>
            </w:rPr>
            <w:fldChar w:fldCharType="end"/>
          </w:r>
          <w:r w:rsidRPr="003166E3">
            <w:rPr>
              <w:b/>
            </w:rPr>
            <w:t xml:space="preserve"> of </w:t>
          </w:r>
          <w:r w:rsidRPr="003166E3">
            <w:rPr>
              <w:b/>
              <w:color w:val="2B579A"/>
              <w:shd w:val="clear" w:color="auto" w:fill="E6E6E6"/>
            </w:rPr>
            <w:fldChar w:fldCharType="begin"/>
          </w:r>
          <w:r w:rsidRPr="003166E3">
            <w:rPr>
              <w:b/>
            </w:rPr>
            <w:instrText xml:space="preserve"> NUMPAGES  \* Arabic </w:instrText>
          </w:r>
          <w:r w:rsidRPr="003166E3">
            <w:rPr>
              <w:b/>
              <w:color w:val="2B579A"/>
              <w:shd w:val="clear" w:color="auto" w:fill="E6E6E6"/>
            </w:rPr>
            <w:fldChar w:fldCharType="separate"/>
          </w:r>
          <w:r>
            <w:rPr>
              <w:b/>
            </w:rPr>
            <w:t>7</w:t>
          </w:r>
          <w:r w:rsidRPr="003166E3">
            <w:rPr>
              <w:b/>
              <w:color w:val="2B579A"/>
              <w:shd w:val="clear" w:color="auto" w:fill="E6E6E6"/>
            </w:rPr>
            <w:fldChar w:fldCharType="end"/>
          </w:r>
        </w:p>
      </w:tc>
    </w:tr>
  </w:tbl>
  <w:p w14:paraId="45139276" w14:textId="77777777" w:rsidR="00BB05CB" w:rsidRPr="005C7B64" w:rsidRDefault="00BB05CB" w:rsidP="005C7B6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681" w:tblpY="15877"/>
      <w:tblW w:w="10545" w:type="dxa"/>
      <w:tblBorders>
        <w:top w:val="single" w:sz="2" w:space="0" w:color="FF8200" w:themeColor="text2"/>
      </w:tblBorders>
      <w:tblLayout w:type="fixed"/>
      <w:tblCellMar>
        <w:left w:w="0" w:type="dxa"/>
        <w:right w:w="0" w:type="dxa"/>
      </w:tblCellMar>
      <w:tblLook w:val="04A0" w:firstRow="1" w:lastRow="0" w:firstColumn="1" w:lastColumn="0" w:noHBand="0" w:noVBand="1"/>
    </w:tblPr>
    <w:tblGrid>
      <w:gridCol w:w="7938"/>
      <w:gridCol w:w="2607"/>
    </w:tblGrid>
    <w:tr w:rsidR="00BF6755" w14:paraId="410789E6" w14:textId="77777777" w:rsidTr="001E7B00">
      <w:trPr>
        <w:trHeight w:val="397"/>
      </w:trPr>
      <w:tc>
        <w:tcPr>
          <w:tcW w:w="7938" w:type="dxa"/>
          <w:vAlign w:val="bottom"/>
        </w:tcPr>
        <w:p w14:paraId="02E8E326" w14:textId="2A7F029B" w:rsidR="00BF6755" w:rsidRDefault="00BF6755" w:rsidP="001E7B00">
          <w:pPr>
            <w:pStyle w:val="Footer"/>
            <w:tabs>
              <w:tab w:val="left" w:pos="0"/>
              <w:tab w:val="right" w:pos="10538"/>
            </w:tabs>
          </w:pPr>
          <w:r w:rsidRPr="00514A63">
            <w:rPr>
              <w:rFonts w:asciiTheme="majorHAnsi" w:hAnsiTheme="majorHAnsi"/>
              <w:b/>
              <w:caps/>
              <w:color w:val="FF8200" w:themeColor="text2"/>
              <w:shd w:val="clear" w:color="auto" w:fill="E6E6E6"/>
            </w:rPr>
            <w:fldChar w:fldCharType="begin"/>
          </w:r>
          <w:r w:rsidRPr="00514A63">
            <w:rPr>
              <w:rFonts w:asciiTheme="majorHAnsi" w:hAnsiTheme="majorHAnsi"/>
              <w:b/>
              <w:caps/>
              <w:color w:val="FF8200" w:themeColor="text2"/>
            </w:rPr>
            <w:instrText xml:space="preserve"> IF "</w:instrText>
          </w:r>
          <w:r w:rsidRPr="00514A63">
            <w:rPr>
              <w:rFonts w:asciiTheme="majorHAnsi" w:hAnsiTheme="majorHAnsi"/>
              <w:b/>
              <w:caps/>
              <w:color w:val="FF8200" w:themeColor="text2"/>
              <w:shd w:val="clear" w:color="auto" w:fill="E6E6E6"/>
            </w:rPr>
            <w:fldChar w:fldCharType="begin"/>
          </w:r>
          <w:r w:rsidRPr="00514A63">
            <w:rPr>
              <w:rFonts w:asciiTheme="majorHAnsi" w:hAnsiTheme="majorHAnsi"/>
              <w:b/>
              <w:caps/>
              <w:color w:val="FF8200" w:themeColor="text2"/>
            </w:rPr>
            <w:instrText xml:space="preserve"> STYLEREF  "±CoverDraft"</w:instrText>
          </w:r>
          <w:r w:rsidRPr="00514A63">
            <w:rPr>
              <w:rFonts w:asciiTheme="majorHAnsi" w:hAnsiTheme="majorHAnsi"/>
              <w:b/>
              <w:caps/>
              <w:color w:val="FF8200" w:themeColor="text2"/>
              <w:shd w:val="clear" w:color="auto" w:fill="E6E6E6"/>
            </w:rPr>
            <w:fldChar w:fldCharType="separate"/>
          </w:r>
          <w:r w:rsidR="004B5461">
            <w:rPr>
              <w:rFonts w:asciiTheme="majorHAnsi" w:hAnsiTheme="majorHAnsi"/>
              <w:bCs/>
              <w:caps/>
              <w:noProof/>
              <w:color w:val="FF8200" w:themeColor="text2"/>
              <w:shd w:val="clear" w:color="auto" w:fill="E6E6E6"/>
              <w:lang w:val="en-US"/>
            </w:rPr>
            <w:instrText>Error! No text of specified style in document.</w:instrText>
          </w:r>
          <w:r w:rsidRPr="00514A63">
            <w:rPr>
              <w:rFonts w:asciiTheme="majorHAnsi" w:hAnsiTheme="majorHAnsi"/>
              <w:b/>
              <w:caps/>
              <w:color w:val="FF8200" w:themeColor="text2"/>
              <w:shd w:val="clear" w:color="auto" w:fill="E6E6E6"/>
            </w:rPr>
            <w:fldChar w:fldCharType="end"/>
          </w:r>
          <w:r w:rsidRPr="00514A63">
            <w:rPr>
              <w:rFonts w:asciiTheme="majorHAnsi" w:hAnsiTheme="majorHAnsi"/>
              <w:b/>
              <w:caps/>
              <w:noProof/>
              <w:color w:val="FF8200" w:themeColor="text2"/>
            </w:rPr>
            <w:instrText>"</w:instrText>
          </w:r>
          <w:r w:rsidRPr="00514A63">
            <w:rPr>
              <w:rFonts w:asciiTheme="majorHAnsi" w:hAnsiTheme="majorHAnsi"/>
              <w:b/>
              <w:caps/>
              <w:color w:val="FF8200" w:themeColor="text2"/>
            </w:rPr>
            <w:instrText xml:space="preserve"> = "Error*" "" "</w:instrText>
          </w:r>
          <w:r w:rsidRPr="00514A63">
            <w:rPr>
              <w:rFonts w:asciiTheme="majorHAnsi" w:hAnsiTheme="majorHAnsi"/>
              <w:b/>
              <w:caps/>
              <w:color w:val="FF8200" w:themeColor="text2"/>
              <w:shd w:val="clear" w:color="auto" w:fill="E6E6E6"/>
            </w:rPr>
            <w:fldChar w:fldCharType="begin"/>
          </w:r>
          <w:r w:rsidRPr="00514A63">
            <w:rPr>
              <w:rFonts w:asciiTheme="majorHAnsi" w:hAnsiTheme="majorHAnsi"/>
              <w:b/>
              <w:caps/>
              <w:color w:val="FF8200" w:themeColor="text2"/>
            </w:rPr>
            <w:instrText xml:space="preserve"> STYLEREF  "±CoverDraft</w:instrText>
          </w:r>
          <w:r w:rsidRPr="00514A63">
            <w:rPr>
              <w:rFonts w:asciiTheme="majorHAnsi" w:hAnsiTheme="majorHAnsi"/>
              <w:b/>
              <w:caps/>
              <w:color w:val="FF8200" w:themeColor="text2"/>
              <w:shd w:val="clear" w:color="auto" w:fill="E6E6E6"/>
            </w:rPr>
            <w:fldChar w:fldCharType="separate"/>
          </w:r>
          <w:r w:rsidRPr="00514A63">
            <w:rPr>
              <w:rFonts w:asciiTheme="majorHAnsi" w:hAnsiTheme="majorHAnsi"/>
              <w:b/>
              <w:caps/>
              <w:noProof/>
              <w:color w:val="FF8200" w:themeColor="text2"/>
            </w:rPr>
            <w:instrText>Main numbered heading</w:instrText>
          </w:r>
          <w:r w:rsidRPr="00514A63">
            <w:rPr>
              <w:rFonts w:asciiTheme="majorHAnsi" w:hAnsiTheme="majorHAnsi"/>
              <w:b/>
              <w:caps/>
              <w:color w:val="FF8200" w:themeColor="text2"/>
              <w:shd w:val="clear" w:color="auto" w:fill="E6E6E6"/>
            </w:rPr>
            <w:fldChar w:fldCharType="end"/>
          </w:r>
          <w:r>
            <w:rPr>
              <w:rFonts w:asciiTheme="majorHAnsi" w:hAnsiTheme="majorHAnsi"/>
              <w:b/>
              <w:caps/>
              <w:color w:val="FF8200" w:themeColor="text2"/>
            </w:rPr>
            <w:instrText xml:space="preserve">   </w:instrText>
          </w:r>
          <w:r w:rsidRPr="00514A63">
            <w:rPr>
              <w:rFonts w:asciiTheme="majorHAnsi" w:hAnsiTheme="majorHAnsi"/>
              <w:b/>
              <w:caps/>
              <w:color w:val="FF8200" w:themeColor="text2"/>
            </w:rPr>
            <w:instrText xml:space="preserve">" </w:instrText>
          </w:r>
          <w:r w:rsidRPr="00514A63">
            <w:rPr>
              <w:rFonts w:asciiTheme="majorHAnsi" w:hAnsiTheme="majorHAnsi"/>
              <w:b/>
              <w:caps/>
              <w:color w:val="FF8200" w:themeColor="text2"/>
              <w:shd w:val="clear" w:color="auto" w:fill="E6E6E6"/>
            </w:rPr>
            <w:fldChar w:fldCharType="end"/>
          </w:r>
          <w:r w:rsidRPr="00E47272">
            <w:rPr>
              <w:rFonts w:asciiTheme="majorHAnsi" w:hAnsiTheme="majorHAnsi"/>
              <w:color w:val="2B579A"/>
              <w:shd w:val="clear" w:color="auto" w:fill="E6E6E6"/>
            </w:rPr>
            <w:fldChar w:fldCharType="begin"/>
          </w:r>
          <w:r w:rsidRPr="00E47272">
            <w:rPr>
              <w:rFonts w:asciiTheme="majorHAnsi" w:hAnsiTheme="majorHAnsi"/>
            </w:rPr>
            <w:instrText xml:space="preserve"> IF "</w:instrText>
          </w:r>
          <w:r>
            <w:rPr>
              <w:color w:val="2B579A"/>
              <w:shd w:val="clear" w:color="auto" w:fill="E6E6E6"/>
            </w:rPr>
            <w:fldChar w:fldCharType="begin"/>
          </w:r>
          <w:r>
            <w:instrText xml:space="preserve"> STYLEREF  "±CoverConfi"</w:instrText>
          </w:r>
          <w:r>
            <w:rPr>
              <w:color w:val="2B579A"/>
              <w:shd w:val="clear" w:color="auto" w:fill="E6E6E6"/>
            </w:rPr>
            <w:fldChar w:fldCharType="separate"/>
          </w:r>
          <w:r w:rsidR="004B5461">
            <w:rPr>
              <w:b/>
              <w:bCs/>
              <w:noProof/>
              <w:color w:val="2B579A"/>
              <w:shd w:val="clear" w:color="auto" w:fill="E6E6E6"/>
              <w:lang w:val="en-US"/>
            </w:rPr>
            <w:instrText>Error! No text of specified style in document.</w:instrText>
          </w:r>
          <w:r>
            <w:rPr>
              <w:color w:val="2B579A"/>
              <w:shd w:val="clear" w:color="auto" w:fill="E6E6E6"/>
            </w:rPr>
            <w:fldChar w:fldCharType="end"/>
          </w:r>
          <w:r w:rsidRPr="00E47272">
            <w:rPr>
              <w:rFonts w:asciiTheme="majorHAnsi" w:hAnsiTheme="majorHAnsi"/>
              <w:noProof/>
            </w:rPr>
            <w:instrText>"</w:instrText>
          </w:r>
          <w:r w:rsidRPr="00E47272">
            <w:rPr>
              <w:rFonts w:asciiTheme="majorHAnsi" w:hAnsiTheme="majorHAnsi"/>
            </w:rPr>
            <w:instrText xml:space="preserve"> = "Error*" "" "</w:instrText>
          </w:r>
          <w:r>
            <w:rPr>
              <w:rFonts w:asciiTheme="majorHAnsi" w:hAnsiTheme="majorHAnsi"/>
            </w:rPr>
            <w:instrText xml:space="preserve">Nest </w:instrText>
          </w:r>
          <w:r>
            <w:rPr>
              <w:color w:val="2B579A"/>
              <w:shd w:val="clear" w:color="auto" w:fill="E6E6E6"/>
            </w:rPr>
            <w:fldChar w:fldCharType="begin"/>
          </w:r>
          <w:r>
            <w:instrText xml:space="preserve"> STYLEREF  "±CoverConfi</w:instrText>
          </w:r>
          <w:r>
            <w:rPr>
              <w:color w:val="2B579A"/>
              <w:shd w:val="clear" w:color="auto" w:fill="E6E6E6"/>
            </w:rPr>
            <w:fldChar w:fldCharType="separate"/>
          </w:r>
          <w:r w:rsidR="00F2212E">
            <w:rPr>
              <w:noProof/>
            </w:rPr>
            <w:instrText>Choose an item.</w:instrText>
          </w:r>
          <w:r>
            <w:rPr>
              <w:color w:val="2B579A"/>
              <w:shd w:val="clear" w:color="auto" w:fill="E6E6E6"/>
            </w:rPr>
            <w:fldChar w:fldCharType="end"/>
          </w:r>
          <w:r w:rsidRPr="00E47272">
            <w:rPr>
              <w:rFonts w:asciiTheme="majorHAnsi" w:hAnsiTheme="majorHAnsi"/>
            </w:rPr>
            <w:instrText xml:space="preserve">" </w:instrText>
          </w:r>
          <w:r w:rsidRPr="00E47272">
            <w:rPr>
              <w:rFonts w:asciiTheme="majorHAnsi" w:hAnsiTheme="majorHAnsi"/>
              <w:color w:val="2B579A"/>
              <w:shd w:val="clear" w:color="auto" w:fill="E6E6E6"/>
            </w:rPr>
            <w:fldChar w:fldCharType="end"/>
          </w:r>
        </w:p>
      </w:tc>
      <w:tc>
        <w:tcPr>
          <w:tcW w:w="2607" w:type="dxa"/>
          <w:vAlign w:val="bottom"/>
        </w:tcPr>
        <w:p w14:paraId="3B5EDB15" w14:textId="77777777" w:rsidR="00BF6755" w:rsidRDefault="00BF6755" w:rsidP="001E7B00">
          <w:pPr>
            <w:pStyle w:val="Footer"/>
            <w:tabs>
              <w:tab w:val="left" w:pos="0"/>
              <w:tab w:val="right" w:pos="10538"/>
            </w:tabs>
            <w:jc w:val="right"/>
          </w:pPr>
          <w:r w:rsidRPr="003166E3">
            <w:rPr>
              <w:b/>
              <w:color w:val="2B579A"/>
              <w:shd w:val="clear" w:color="auto" w:fill="E6E6E6"/>
            </w:rPr>
            <w:fldChar w:fldCharType="begin"/>
          </w:r>
          <w:r w:rsidRPr="003166E3">
            <w:rPr>
              <w:b/>
            </w:rPr>
            <w:instrText xml:space="preserve"> PAGE  \* Arabic </w:instrText>
          </w:r>
          <w:r w:rsidRPr="003166E3">
            <w:rPr>
              <w:b/>
              <w:color w:val="2B579A"/>
              <w:shd w:val="clear" w:color="auto" w:fill="E6E6E6"/>
            </w:rPr>
            <w:fldChar w:fldCharType="separate"/>
          </w:r>
          <w:r>
            <w:rPr>
              <w:b/>
            </w:rPr>
            <w:t>2</w:t>
          </w:r>
          <w:r w:rsidRPr="003166E3">
            <w:rPr>
              <w:b/>
              <w:color w:val="2B579A"/>
              <w:shd w:val="clear" w:color="auto" w:fill="E6E6E6"/>
            </w:rPr>
            <w:fldChar w:fldCharType="end"/>
          </w:r>
          <w:r w:rsidRPr="003166E3">
            <w:rPr>
              <w:b/>
            </w:rPr>
            <w:t xml:space="preserve"> of </w:t>
          </w:r>
          <w:r w:rsidRPr="003166E3">
            <w:rPr>
              <w:b/>
              <w:color w:val="2B579A"/>
              <w:shd w:val="clear" w:color="auto" w:fill="E6E6E6"/>
            </w:rPr>
            <w:fldChar w:fldCharType="begin"/>
          </w:r>
          <w:r w:rsidRPr="003166E3">
            <w:rPr>
              <w:b/>
            </w:rPr>
            <w:instrText xml:space="preserve"> NUMPAGES  \* Arabic </w:instrText>
          </w:r>
          <w:r w:rsidRPr="003166E3">
            <w:rPr>
              <w:b/>
              <w:color w:val="2B579A"/>
              <w:shd w:val="clear" w:color="auto" w:fill="E6E6E6"/>
            </w:rPr>
            <w:fldChar w:fldCharType="separate"/>
          </w:r>
          <w:r>
            <w:rPr>
              <w:b/>
            </w:rPr>
            <w:t>8</w:t>
          </w:r>
          <w:r w:rsidRPr="003166E3">
            <w:rPr>
              <w:b/>
              <w:color w:val="2B579A"/>
              <w:shd w:val="clear" w:color="auto" w:fill="E6E6E6"/>
            </w:rPr>
            <w:fldChar w:fldCharType="end"/>
          </w:r>
        </w:p>
      </w:tc>
    </w:tr>
  </w:tbl>
  <w:p w14:paraId="59422228" w14:textId="77777777" w:rsidR="00BF6755" w:rsidRDefault="00BF675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827379" w14:textId="77777777" w:rsidR="00B54D63" w:rsidRPr="00861B99" w:rsidRDefault="00B54D63" w:rsidP="00540F52">
      <w:pPr>
        <w:rPr>
          <w:color w:val="E6E3D9" w:themeColor="background2"/>
        </w:rPr>
      </w:pPr>
      <w:r w:rsidRPr="00861B99">
        <w:rPr>
          <w:color w:val="E6E3D9" w:themeColor="background2"/>
        </w:rPr>
        <w:separator/>
      </w:r>
    </w:p>
  </w:footnote>
  <w:footnote w:type="continuationSeparator" w:id="0">
    <w:p w14:paraId="1B7B71E7" w14:textId="77777777" w:rsidR="00B54D63" w:rsidRPr="00861B99" w:rsidRDefault="00B54D63" w:rsidP="00540F52">
      <w:pPr>
        <w:rPr>
          <w:color w:val="E6E3D9" w:themeColor="background2"/>
        </w:rPr>
      </w:pPr>
      <w:r w:rsidRPr="00861B99">
        <w:rPr>
          <w:color w:val="E6E3D9" w:themeColor="background2"/>
        </w:rPr>
        <w:continuationSeparator/>
      </w:r>
    </w:p>
  </w:footnote>
  <w:footnote w:type="continuationNotice" w:id="1">
    <w:p w14:paraId="08463EE0" w14:textId="77777777" w:rsidR="00B54D63" w:rsidRDefault="00B54D63">
      <w:pPr>
        <w:spacing w:before="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681" w:tblpY="681"/>
      <w:tblW w:w="10545" w:type="dxa"/>
      <w:tblBorders>
        <w:bottom w:val="single" w:sz="4" w:space="0" w:color="28465F"/>
      </w:tblBorders>
      <w:tblLayout w:type="fixed"/>
      <w:tblCellMar>
        <w:left w:w="0" w:type="dxa"/>
        <w:right w:w="0" w:type="dxa"/>
      </w:tblCellMar>
      <w:tblLook w:val="04A0" w:firstRow="1" w:lastRow="0" w:firstColumn="1" w:lastColumn="0" w:noHBand="0" w:noVBand="1"/>
    </w:tblPr>
    <w:tblGrid>
      <w:gridCol w:w="10545"/>
    </w:tblGrid>
    <w:tr w:rsidR="005C7B64" w14:paraId="029D5278" w14:textId="77777777">
      <w:trPr>
        <w:cantSplit/>
        <w:trHeight w:hRule="exact" w:val="283"/>
      </w:trPr>
      <w:tc>
        <w:tcPr>
          <w:tcW w:w="10545" w:type="dxa"/>
        </w:tcPr>
        <w:p w14:paraId="6FA0B06E" w14:textId="31CD2C78" w:rsidR="005C7B64" w:rsidRPr="00E9626B" w:rsidRDefault="001255EF" w:rsidP="005C7B64">
          <w:pPr>
            <w:pStyle w:val="Header"/>
            <w:rPr>
              <w:rFonts w:asciiTheme="majorHAnsi" w:hAnsiTheme="majorHAnsi"/>
              <w:b w:val="0"/>
            </w:rPr>
          </w:pPr>
          <w:r w:rsidRPr="00E47272">
            <w:rPr>
              <w:rFonts w:asciiTheme="majorHAnsi" w:hAnsiTheme="majorHAnsi"/>
              <w:color w:val="2B579A"/>
              <w:shd w:val="clear" w:color="auto" w:fill="E6E6E6"/>
            </w:rPr>
            <w:fldChar w:fldCharType="begin"/>
          </w:r>
          <w:r w:rsidRPr="00E47272">
            <w:rPr>
              <w:rFonts w:asciiTheme="majorHAnsi" w:hAnsiTheme="majorHAnsi"/>
            </w:rPr>
            <w:instrText xml:space="preserve"> IF "</w:instrText>
          </w:r>
          <w:r>
            <w:rPr>
              <w:color w:val="2B579A"/>
              <w:shd w:val="clear" w:color="auto" w:fill="E6E6E6"/>
            </w:rPr>
            <w:fldChar w:fldCharType="begin"/>
          </w:r>
          <w:r>
            <w:instrText xml:space="preserve"> STYLEREF  "</w:instrText>
          </w:r>
          <w:r w:rsidRPr="000C6725">
            <w:instrText>±</w:instrText>
          </w:r>
          <w:r w:rsidR="004151AD" w:rsidRPr="004151AD">
            <w:instrText>CoverJobTitle</w:instrText>
          </w:r>
          <w:r>
            <w:instrText xml:space="preserve">" </w:instrText>
          </w:r>
          <w:r>
            <w:rPr>
              <w:color w:val="2B579A"/>
              <w:shd w:val="clear" w:color="auto" w:fill="E6E6E6"/>
            </w:rPr>
            <w:fldChar w:fldCharType="separate"/>
          </w:r>
          <w:r w:rsidR="00DA67A4">
            <w:rPr>
              <w:noProof/>
            </w:rPr>
            <w:instrText>Social Sustainability Manager</w:instrText>
          </w:r>
          <w:r>
            <w:rPr>
              <w:color w:val="2B579A"/>
              <w:shd w:val="clear" w:color="auto" w:fill="E6E6E6"/>
            </w:rPr>
            <w:fldChar w:fldCharType="end"/>
          </w:r>
          <w:r w:rsidRPr="00E47272">
            <w:rPr>
              <w:rFonts w:asciiTheme="majorHAnsi" w:hAnsiTheme="majorHAnsi"/>
              <w:noProof/>
            </w:rPr>
            <w:instrText>"</w:instrText>
          </w:r>
          <w:r w:rsidRPr="00E47272">
            <w:rPr>
              <w:rFonts w:asciiTheme="majorHAnsi" w:hAnsiTheme="majorHAnsi"/>
            </w:rPr>
            <w:instrText xml:space="preserve"> = "Error*" "" "</w:instrText>
          </w:r>
          <w:r>
            <w:rPr>
              <w:color w:val="2B579A"/>
              <w:shd w:val="clear" w:color="auto" w:fill="E6E6E6"/>
            </w:rPr>
            <w:fldChar w:fldCharType="begin"/>
          </w:r>
          <w:r>
            <w:instrText xml:space="preserve"> STYLEREF  "</w:instrText>
          </w:r>
          <w:r w:rsidR="004151AD" w:rsidRPr="004151AD">
            <w:instrText>±CoverJobTitle</w:instrText>
          </w:r>
          <w:r>
            <w:instrText xml:space="preserve">" </w:instrText>
          </w:r>
          <w:r>
            <w:rPr>
              <w:color w:val="2B579A"/>
              <w:shd w:val="clear" w:color="auto" w:fill="E6E6E6"/>
            </w:rPr>
            <w:fldChar w:fldCharType="separate"/>
          </w:r>
          <w:r w:rsidR="00DA67A4">
            <w:rPr>
              <w:noProof/>
            </w:rPr>
            <w:instrText>Social Sustainability Manager</w:instrText>
          </w:r>
          <w:r>
            <w:rPr>
              <w:color w:val="2B579A"/>
              <w:shd w:val="clear" w:color="auto" w:fill="E6E6E6"/>
            </w:rPr>
            <w:fldChar w:fldCharType="end"/>
          </w:r>
          <w:r w:rsidRPr="00E47272">
            <w:rPr>
              <w:rFonts w:asciiTheme="majorHAnsi" w:hAnsiTheme="majorHAnsi"/>
            </w:rPr>
            <w:instrText xml:space="preserve">" </w:instrText>
          </w:r>
          <w:r w:rsidRPr="00E47272">
            <w:rPr>
              <w:rFonts w:asciiTheme="majorHAnsi" w:hAnsiTheme="majorHAnsi"/>
              <w:color w:val="2B579A"/>
              <w:shd w:val="clear" w:color="auto" w:fill="E6E6E6"/>
            </w:rPr>
            <w:fldChar w:fldCharType="separate"/>
          </w:r>
          <w:r w:rsidR="00DA67A4">
            <w:rPr>
              <w:noProof/>
            </w:rPr>
            <w:t>Social Sustainability Manager</w:t>
          </w:r>
          <w:r w:rsidRPr="00E47272">
            <w:rPr>
              <w:rFonts w:asciiTheme="majorHAnsi" w:hAnsiTheme="majorHAnsi"/>
              <w:color w:val="2B579A"/>
              <w:shd w:val="clear" w:color="auto" w:fill="E6E6E6"/>
            </w:rPr>
            <w:fldChar w:fldCharType="end"/>
          </w:r>
        </w:p>
      </w:tc>
    </w:tr>
  </w:tbl>
  <w:p w14:paraId="68716549" w14:textId="2B584507" w:rsidR="00BB05CB" w:rsidRPr="005C7B64" w:rsidRDefault="00BB05CB" w:rsidP="005C7B6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CF31CF"/>
    <w:multiLevelType w:val="multilevel"/>
    <w:tmpl w:val="27FEC9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0D0533C"/>
    <w:multiLevelType w:val="hybridMultilevel"/>
    <w:tmpl w:val="B7B29A2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 w15:restartNumberingAfterBreak="0">
    <w:nsid w:val="04E20A1C"/>
    <w:multiLevelType w:val="multilevel"/>
    <w:tmpl w:val="1FE887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572132B"/>
    <w:multiLevelType w:val="multilevel"/>
    <w:tmpl w:val="0F3847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BF556AF"/>
    <w:multiLevelType w:val="multilevel"/>
    <w:tmpl w:val="60120C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16E4CF8"/>
    <w:multiLevelType w:val="multilevel"/>
    <w:tmpl w:val="123020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6A023BC"/>
    <w:multiLevelType w:val="multilevel"/>
    <w:tmpl w:val="1A42DE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6C06ED4"/>
    <w:multiLevelType w:val="multilevel"/>
    <w:tmpl w:val="1BF4AF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7764A5B"/>
    <w:multiLevelType w:val="multilevel"/>
    <w:tmpl w:val="05F86D62"/>
    <w:name w:val="AppHeadList4"/>
    <w:lvl w:ilvl="0">
      <w:start w:val="1"/>
      <w:numFmt w:val="upperLetter"/>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7"/>
      <w:lvlJc w:val="left"/>
      <w:pPr>
        <w:ind w:left="0" w:firstLine="0"/>
      </w:pPr>
      <w:rPr>
        <w:rFonts w:hint="default"/>
      </w:rPr>
    </w:lvl>
    <w:lvl w:ilvl="7">
      <w:start w:val="1"/>
      <w:numFmt w:val="none"/>
      <w:lvlText w:val="%8"/>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BC74C47"/>
    <w:multiLevelType w:val="multilevel"/>
    <w:tmpl w:val="FCD081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BE37AB1"/>
    <w:multiLevelType w:val="multilevel"/>
    <w:tmpl w:val="748694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D4B092F"/>
    <w:multiLevelType w:val="multilevel"/>
    <w:tmpl w:val="E13668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1F105759"/>
    <w:multiLevelType w:val="multilevel"/>
    <w:tmpl w:val="2662D282"/>
    <w:lvl w:ilvl="0">
      <w:start w:val="1"/>
      <w:numFmt w:val="decimal"/>
      <w:lvlRestart w:val="0"/>
      <w:pStyle w:val="Heading1"/>
      <w:lvlText w:val="%1"/>
      <w:lvlJc w:val="right"/>
      <w:pPr>
        <w:tabs>
          <w:tab w:val="num" w:pos="0"/>
        </w:tabs>
        <w:ind w:left="0" w:hanging="142"/>
      </w:pPr>
      <w:rPr>
        <w:rFonts w:hint="default"/>
      </w:rPr>
    </w:lvl>
    <w:lvl w:ilvl="1">
      <w:start w:val="1"/>
      <w:numFmt w:val="decimal"/>
      <w:pStyle w:val="Heading2"/>
      <w:lvlText w:val="%1.%2"/>
      <w:lvlJc w:val="right"/>
      <w:pPr>
        <w:tabs>
          <w:tab w:val="num" w:pos="0"/>
        </w:tabs>
        <w:ind w:left="0" w:hanging="142"/>
      </w:pPr>
      <w:rPr>
        <w:rFonts w:hint="default"/>
      </w:rPr>
    </w:lvl>
    <w:lvl w:ilvl="2">
      <w:start w:val="1"/>
      <w:numFmt w:val="decimal"/>
      <w:pStyle w:val="Heading3"/>
      <w:lvlText w:val="%1.%2.%3"/>
      <w:lvlJc w:val="right"/>
      <w:pPr>
        <w:tabs>
          <w:tab w:val="num" w:pos="0"/>
        </w:tabs>
        <w:ind w:left="0" w:hanging="142"/>
      </w:pPr>
      <w:rPr>
        <w:rFonts w:hint="default"/>
      </w:rPr>
    </w:lvl>
    <w:lvl w:ilvl="3">
      <w:start w:val="1"/>
      <w:numFmt w:val="decimal"/>
      <w:pStyle w:val="Heading4"/>
      <w:lvlText w:val="%1.%2.%3.%4"/>
      <w:lvlJc w:val="right"/>
      <w:pPr>
        <w:tabs>
          <w:tab w:val="num" w:pos="0"/>
        </w:tabs>
        <w:ind w:left="0" w:hanging="142"/>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13" w15:restartNumberingAfterBreak="0">
    <w:nsid w:val="1F1B7EF3"/>
    <w:multiLevelType w:val="multilevel"/>
    <w:tmpl w:val="EA4E61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2DAA1077"/>
    <w:multiLevelType w:val="multilevel"/>
    <w:tmpl w:val="B128FF14"/>
    <w:name w:val="SecHeadList4"/>
    <w:lvl w:ilvl="0">
      <w:start w:val="1"/>
      <w:numFmt w:val="decimal"/>
      <w:lvlRestart w:val="0"/>
      <w:isLgl/>
      <w:suff w:val="space"/>
      <w:lvlText w:val="%1."/>
      <w:lvlJc w:val="left"/>
      <w:pPr>
        <w:ind w:left="0" w:firstLine="0"/>
      </w:pPr>
      <w:rPr>
        <w:rFonts w:hint="default"/>
      </w:rPr>
    </w:lvl>
    <w:lvl w:ilvl="1">
      <w:start w:val="1"/>
      <w:numFmt w:val="decimal"/>
      <w:isLgl/>
      <w:suff w:val="space"/>
      <w:lvlText w:val="%1.%2."/>
      <w:lvlJc w:val="left"/>
      <w:pPr>
        <w:ind w:left="0" w:firstLine="0"/>
      </w:pPr>
      <w:rPr>
        <w:rFonts w:hint="default"/>
      </w:rPr>
    </w:lvl>
    <w:lvl w:ilvl="2">
      <w:start w:val="1"/>
      <w:numFmt w:val="decimal"/>
      <w:isLgl/>
      <w:suff w:val="space"/>
      <w:lvlText w:val="%1.%2.%3."/>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asciiTheme="majorHAnsi" w:hAnsiTheme="majorHAnsi" w:hint="default"/>
      </w:rPr>
    </w:lvl>
    <w:lvl w:ilvl="5">
      <w:start w:val="1"/>
      <w:numFmt w:val="none"/>
      <w:suff w:val="nothing"/>
      <w:lvlText w:val=""/>
      <w:lvlJc w:val="left"/>
      <w:pPr>
        <w:ind w:left="0" w:firstLine="0"/>
      </w:pPr>
      <w:rPr>
        <w:rFonts w:asciiTheme="majorHAnsi" w:hAnsiTheme="majorHAnsi" w:hint="default"/>
      </w:rPr>
    </w:lvl>
    <w:lvl w:ilvl="6">
      <w:start w:val="1"/>
      <w:numFmt w:val="none"/>
      <w:suff w:val="nothing"/>
      <w:lvlText w:val=""/>
      <w:lvlJc w:val="left"/>
      <w:pPr>
        <w:ind w:left="0" w:firstLine="0"/>
      </w:pPr>
      <w:rPr>
        <w:rFonts w:asciiTheme="majorHAnsi" w:hAnsiTheme="majorHAnsi" w:hint="default"/>
      </w:rPr>
    </w:lvl>
    <w:lvl w:ilvl="7">
      <w:start w:val="1"/>
      <w:numFmt w:val="none"/>
      <w:suff w:val="nothing"/>
      <w:lvlText w:val=""/>
      <w:lvlJc w:val="left"/>
      <w:pPr>
        <w:ind w:left="0" w:firstLine="0"/>
      </w:pPr>
      <w:rPr>
        <w:rFonts w:asciiTheme="majorHAnsi" w:hAnsiTheme="majorHAnsi" w:hint="default"/>
      </w:rPr>
    </w:lvl>
    <w:lvl w:ilvl="8">
      <w:start w:val="1"/>
      <w:numFmt w:val="none"/>
      <w:suff w:val="nothing"/>
      <w:lvlText w:val=""/>
      <w:lvlJc w:val="left"/>
      <w:pPr>
        <w:ind w:left="0" w:firstLine="0"/>
      </w:pPr>
      <w:rPr>
        <w:rFonts w:asciiTheme="majorHAnsi" w:hAnsiTheme="majorHAnsi" w:hint="default"/>
      </w:rPr>
    </w:lvl>
  </w:abstractNum>
  <w:abstractNum w:abstractNumId="15" w15:restartNumberingAfterBreak="0">
    <w:nsid w:val="3279770C"/>
    <w:multiLevelType w:val="multilevel"/>
    <w:tmpl w:val="BE8A62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383B7E6D"/>
    <w:multiLevelType w:val="multilevel"/>
    <w:tmpl w:val="05F86D62"/>
    <w:styleLink w:val="AppListStyle"/>
    <w:lvl w:ilvl="0">
      <w:start w:val="1"/>
      <w:numFmt w:val="upperLetter"/>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7"/>
      <w:lvlJc w:val="left"/>
      <w:pPr>
        <w:ind w:left="0" w:firstLine="0"/>
      </w:pPr>
      <w:rPr>
        <w:rFonts w:hint="default"/>
      </w:rPr>
    </w:lvl>
    <w:lvl w:ilvl="7">
      <w:start w:val="1"/>
      <w:numFmt w:val="none"/>
      <w:lvlText w:val="%8"/>
      <w:lvlJc w:val="left"/>
      <w:pPr>
        <w:ind w:left="0" w:firstLine="0"/>
      </w:pPr>
      <w:rPr>
        <w:rFonts w:hint="default"/>
      </w:rPr>
    </w:lvl>
    <w:lvl w:ilvl="8">
      <w:start w:val="1"/>
      <w:numFmt w:val="none"/>
      <w:lvlText w:val=""/>
      <w:lvlJc w:val="left"/>
      <w:pPr>
        <w:ind w:left="0" w:firstLine="0"/>
      </w:pPr>
      <w:rPr>
        <w:rFonts w:hint="default"/>
      </w:rPr>
    </w:lvl>
  </w:abstractNum>
  <w:abstractNum w:abstractNumId="17" w15:restartNumberingAfterBreak="0">
    <w:nsid w:val="3A104534"/>
    <w:multiLevelType w:val="multilevel"/>
    <w:tmpl w:val="4DBA26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3F4619FE"/>
    <w:multiLevelType w:val="multilevel"/>
    <w:tmpl w:val="CA884C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43A26DEF"/>
    <w:multiLevelType w:val="multilevel"/>
    <w:tmpl w:val="7CD200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45D65ACF"/>
    <w:multiLevelType w:val="multilevel"/>
    <w:tmpl w:val="1160E0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47FB34D5"/>
    <w:multiLevelType w:val="multilevel"/>
    <w:tmpl w:val="EF7C1A16"/>
    <w:styleLink w:val="SecListStyle"/>
    <w:lvl w:ilvl="0">
      <w:start w:val="1"/>
      <w:numFmt w:val="decimal"/>
      <w:lvlRestart w:val="0"/>
      <w:isLgl/>
      <w:lvlText w:val="%1"/>
      <w:lvlJc w:val="right"/>
      <w:pPr>
        <w:tabs>
          <w:tab w:val="num" w:pos="0"/>
        </w:tabs>
        <w:ind w:left="0" w:hanging="283"/>
      </w:pPr>
      <w:rPr>
        <w:rFonts w:hint="default"/>
      </w:rPr>
    </w:lvl>
    <w:lvl w:ilvl="1">
      <w:start w:val="1"/>
      <w:numFmt w:val="decimal"/>
      <w:isLgl/>
      <w:lvlText w:val="%1.%2"/>
      <w:lvlJc w:val="right"/>
      <w:pPr>
        <w:tabs>
          <w:tab w:val="num" w:pos="0"/>
        </w:tabs>
        <w:ind w:left="0" w:hanging="283"/>
      </w:pPr>
      <w:rPr>
        <w:rFonts w:hint="default"/>
      </w:rPr>
    </w:lvl>
    <w:lvl w:ilvl="2">
      <w:start w:val="1"/>
      <w:numFmt w:val="decimal"/>
      <w:isLgl/>
      <w:lvlText w:val="%1.%2.%3"/>
      <w:lvlJc w:val="right"/>
      <w:pPr>
        <w:tabs>
          <w:tab w:val="num" w:pos="0"/>
        </w:tabs>
        <w:ind w:left="0" w:hanging="283"/>
      </w:pPr>
      <w:rPr>
        <w:rFonts w:hint="default"/>
      </w:rPr>
    </w:lvl>
    <w:lvl w:ilvl="3">
      <w:start w:val="1"/>
      <w:numFmt w:val="decimal"/>
      <w:isLgl/>
      <w:lvlText w:val="%1.%2.%3.%4"/>
      <w:lvlJc w:val="right"/>
      <w:pPr>
        <w:tabs>
          <w:tab w:val="num" w:pos="0"/>
        </w:tabs>
        <w:ind w:left="0" w:hanging="283"/>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22" w15:restartNumberingAfterBreak="0">
    <w:nsid w:val="4A0744BE"/>
    <w:multiLevelType w:val="multilevel"/>
    <w:tmpl w:val="CEB6988C"/>
    <w:lvl w:ilvl="0">
      <w:start w:val="1"/>
      <w:numFmt w:val="bullet"/>
      <w:pStyle w:val="SymbolBullet1"/>
      <w:lvlText w:val="›"/>
      <w:lvlJc w:val="left"/>
      <w:pPr>
        <w:tabs>
          <w:tab w:val="num" w:pos="340"/>
        </w:tabs>
        <w:ind w:left="340" w:hanging="340"/>
      </w:pPr>
      <w:rPr>
        <w:rFonts w:ascii="Calibri" w:hAnsi="Calibri" w:hint="default"/>
        <w:color w:val="FF8200" w:themeColor="text2"/>
      </w:rPr>
    </w:lvl>
    <w:lvl w:ilvl="1">
      <w:start w:val="1"/>
      <w:numFmt w:val="bullet"/>
      <w:pStyle w:val="SymbolBullet2"/>
      <w:lvlText w:val="–"/>
      <w:lvlJc w:val="left"/>
      <w:pPr>
        <w:tabs>
          <w:tab w:val="num" w:pos="680"/>
        </w:tabs>
        <w:ind w:left="680" w:hanging="340"/>
      </w:pPr>
      <w:rPr>
        <w:rFonts w:ascii="(none)" w:hAnsi="(none)" w:hint="default"/>
        <w:color w:val="FF8200" w:themeColor="text2"/>
      </w:rPr>
    </w:lvl>
    <w:lvl w:ilvl="2">
      <w:start w:val="1"/>
      <w:numFmt w:val="bullet"/>
      <w:pStyle w:val="SymbolBullet3"/>
      <w:lvlText w:val="–"/>
      <w:lvlJc w:val="left"/>
      <w:pPr>
        <w:tabs>
          <w:tab w:val="num" w:pos="1021"/>
        </w:tabs>
        <w:ind w:left="1021" w:hanging="341"/>
      </w:pPr>
      <w:rPr>
        <w:rFonts w:ascii="(none)" w:hAnsi="(none)" w:hint="default"/>
        <w:color w:val="FF8200" w:themeColor="text2"/>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4ADD5528"/>
    <w:multiLevelType w:val="multilevel"/>
    <w:tmpl w:val="5964C4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4C757493"/>
    <w:multiLevelType w:val="multilevel"/>
    <w:tmpl w:val="F364F5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5BB629C9"/>
    <w:multiLevelType w:val="multilevel"/>
    <w:tmpl w:val="8D2093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61320E68"/>
    <w:multiLevelType w:val="multilevel"/>
    <w:tmpl w:val="A34645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6EE3444F"/>
    <w:multiLevelType w:val="multilevel"/>
    <w:tmpl w:val="FA58AE70"/>
    <w:lvl w:ilvl="0">
      <w:start w:val="1"/>
      <w:numFmt w:val="bullet"/>
      <w:pStyle w:val="TableBullet1"/>
      <w:lvlText w:val="›"/>
      <w:lvlJc w:val="left"/>
      <w:pPr>
        <w:tabs>
          <w:tab w:val="num" w:pos="170"/>
        </w:tabs>
        <w:ind w:left="170" w:hanging="170"/>
      </w:pPr>
      <w:rPr>
        <w:rFonts w:ascii="Calibri" w:hAnsi="Calibri" w:hint="default"/>
        <w:color w:val="FF8200" w:themeColor="text2"/>
      </w:rPr>
    </w:lvl>
    <w:lvl w:ilvl="1">
      <w:start w:val="1"/>
      <w:numFmt w:val="bullet"/>
      <w:pStyle w:val="TableBullet2"/>
      <w:lvlText w:val="–"/>
      <w:lvlJc w:val="left"/>
      <w:pPr>
        <w:tabs>
          <w:tab w:val="num" w:pos="340"/>
        </w:tabs>
        <w:ind w:left="340" w:hanging="170"/>
      </w:pPr>
      <w:rPr>
        <w:rFonts w:ascii="Arial" w:hAnsi="Arial" w:hint="default"/>
        <w:color w:val="FF8200" w:themeColor="text2"/>
      </w:rPr>
    </w:lvl>
    <w:lvl w:ilvl="2">
      <w:start w:val="1"/>
      <w:numFmt w:val="bullet"/>
      <w:pStyle w:val="TableBullet3"/>
      <w:lvlText w:val="–"/>
      <w:lvlJc w:val="left"/>
      <w:pPr>
        <w:tabs>
          <w:tab w:val="num" w:pos="510"/>
        </w:tabs>
        <w:ind w:left="510" w:hanging="170"/>
      </w:pPr>
      <w:rPr>
        <w:rFonts w:ascii="Arial" w:hAnsi="Arial" w:hint="default"/>
        <w:color w:val="FF8200" w:themeColor="text2"/>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bullet"/>
      <w:lvlText w:val="–"/>
      <w:lvlJc w:val="left"/>
      <w:pPr>
        <w:ind w:left="0" w:firstLine="0"/>
      </w:pPr>
      <w:rPr>
        <w:rFonts w:ascii="(none)" w:hAnsi="(none)" w:hint="default"/>
        <w:color w:val="auto"/>
      </w:rPr>
    </w:lvl>
    <w:lvl w:ilvl="8">
      <w:start w:val="1"/>
      <w:numFmt w:val="none"/>
      <w:lvlText w:val=""/>
      <w:lvlJc w:val="left"/>
      <w:pPr>
        <w:ind w:left="0" w:firstLine="0"/>
      </w:pPr>
      <w:rPr>
        <w:rFonts w:hint="default"/>
      </w:rPr>
    </w:lvl>
  </w:abstractNum>
  <w:abstractNum w:abstractNumId="28" w15:restartNumberingAfterBreak="0">
    <w:nsid w:val="71396470"/>
    <w:multiLevelType w:val="multilevel"/>
    <w:tmpl w:val="AD5E8FA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722D7957"/>
    <w:multiLevelType w:val="multilevel"/>
    <w:tmpl w:val="C1C8A3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740C507B"/>
    <w:multiLevelType w:val="multilevel"/>
    <w:tmpl w:val="9FB0AF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78CB6616"/>
    <w:multiLevelType w:val="multilevel"/>
    <w:tmpl w:val="3E42CA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796A3518"/>
    <w:multiLevelType w:val="multilevel"/>
    <w:tmpl w:val="530C6A6C"/>
    <w:lvl w:ilvl="0">
      <w:start w:val="1"/>
      <w:numFmt w:val="decimal"/>
      <w:pStyle w:val="AlphaNumBullet1"/>
      <w:lvlText w:val="%1."/>
      <w:lvlJc w:val="left"/>
      <w:pPr>
        <w:tabs>
          <w:tab w:val="num" w:pos="340"/>
        </w:tabs>
        <w:ind w:left="340" w:hanging="340"/>
      </w:pPr>
      <w:rPr>
        <w:rFonts w:hint="default"/>
        <w:color w:val="FF8200" w:themeColor="text2"/>
      </w:rPr>
    </w:lvl>
    <w:lvl w:ilvl="1">
      <w:start w:val="1"/>
      <w:numFmt w:val="lowerLetter"/>
      <w:pStyle w:val="AlphaNumBullet2"/>
      <w:lvlText w:val="%2."/>
      <w:lvlJc w:val="left"/>
      <w:pPr>
        <w:tabs>
          <w:tab w:val="num" w:pos="680"/>
        </w:tabs>
        <w:ind w:left="680" w:hanging="340"/>
      </w:pPr>
      <w:rPr>
        <w:rFonts w:hint="default"/>
        <w:color w:val="FF8200" w:themeColor="text2"/>
      </w:rPr>
    </w:lvl>
    <w:lvl w:ilvl="2">
      <w:start w:val="1"/>
      <w:numFmt w:val="lowerRoman"/>
      <w:pStyle w:val="AlphaNumBullet3"/>
      <w:lvlText w:val="%3."/>
      <w:lvlJc w:val="left"/>
      <w:pPr>
        <w:tabs>
          <w:tab w:val="num" w:pos="1021"/>
        </w:tabs>
        <w:ind w:left="1021" w:hanging="341"/>
      </w:pPr>
      <w:rPr>
        <w:rFonts w:hint="default"/>
        <w:color w:val="FF8200" w:themeColor="text2"/>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3" w15:restartNumberingAfterBreak="0">
    <w:nsid w:val="7A586721"/>
    <w:multiLevelType w:val="multilevel"/>
    <w:tmpl w:val="B0EE10D0"/>
    <w:lvl w:ilvl="0">
      <w:start w:val="1"/>
      <w:numFmt w:val="upperLetter"/>
      <w:pStyle w:val="AppHead1"/>
      <w:lvlText w:val="%1"/>
      <w:lvlJc w:val="right"/>
      <w:pPr>
        <w:tabs>
          <w:tab w:val="num" w:pos="0"/>
        </w:tabs>
        <w:ind w:left="0" w:hanging="142"/>
      </w:pPr>
      <w:rPr>
        <w:rFonts w:hint="default"/>
      </w:rPr>
    </w:lvl>
    <w:lvl w:ilvl="1">
      <w:start w:val="1"/>
      <w:numFmt w:val="decimal"/>
      <w:pStyle w:val="AppHead2"/>
      <w:lvlText w:val="%1.%2"/>
      <w:lvlJc w:val="right"/>
      <w:pPr>
        <w:tabs>
          <w:tab w:val="num" w:pos="0"/>
        </w:tabs>
        <w:ind w:left="0" w:hanging="142"/>
      </w:pPr>
      <w:rPr>
        <w:rFonts w:hint="default"/>
      </w:rPr>
    </w:lvl>
    <w:lvl w:ilvl="2">
      <w:start w:val="1"/>
      <w:numFmt w:val="decimal"/>
      <w:pStyle w:val="AppHead3"/>
      <w:lvlText w:val="%1.%2.%3"/>
      <w:lvlJc w:val="right"/>
      <w:pPr>
        <w:tabs>
          <w:tab w:val="num" w:pos="0"/>
        </w:tabs>
        <w:ind w:left="0" w:hanging="142"/>
      </w:pPr>
      <w:rPr>
        <w:rFonts w:hint="default"/>
      </w:rPr>
    </w:lvl>
    <w:lvl w:ilvl="3">
      <w:start w:val="1"/>
      <w:numFmt w:val="decimal"/>
      <w:pStyle w:val="AppHead4"/>
      <w:lvlText w:val="%1.%2.%3.%4"/>
      <w:lvlJc w:val="right"/>
      <w:pPr>
        <w:tabs>
          <w:tab w:val="num" w:pos="0"/>
        </w:tabs>
        <w:ind w:left="0" w:hanging="142"/>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7"/>
      <w:lvlJc w:val="left"/>
      <w:pPr>
        <w:ind w:left="0" w:firstLine="0"/>
      </w:pPr>
      <w:rPr>
        <w:rFonts w:hint="default"/>
      </w:rPr>
    </w:lvl>
    <w:lvl w:ilvl="7">
      <w:start w:val="1"/>
      <w:numFmt w:val="none"/>
      <w:lvlText w:val="%8"/>
      <w:lvlJc w:val="left"/>
      <w:pPr>
        <w:ind w:left="0" w:firstLine="0"/>
      </w:pPr>
      <w:rPr>
        <w:rFonts w:hint="default"/>
      </w:rPr>
    </w:lvl>
    <w:lvl w:ilvl="8">
      <w:start w:val="1"/>
      <w:numFmt w:val="none"/>
      <w:lvlText w:val=""/>
      <w:lvlJc w:val="left"/>
      <w:pPr>
        <w:ind w:left="0" w:firstLine="0"/>
      </w:pPr>
      <w:rPr>
        <w:rFonts w:hint="default"/>
      </w:rPr>
    </w:lvl>
  </w:abstractNum>
  <w:abstractNum w:abstractNumId="34" w15:restartNumberingAfterBreak="0">
    <w:nsid w:val="7C4A6C98"/>
    <w:multiLevelType w:val="multilevel"/>
    <w:tmpl w:val="B6D801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930433717">
    <w:abstractNumId w:val="21"/>
  </w:num>
  <w:num w:numId="2" w16cid:durableId="476840204">
    <w:abstractNumId w:val="16"/>
  </w:num>
  <w:num w:numId="3" w16cid:durableId="983464781">
    <w:abstractNumId w:val="32"/>
  </w:num>
  <w:num w:numId="4" w16cid:durableId="1021587446">
    <w:abstractNumId w:val="33"/>
  </w:num>
  <w:num w:numId="5" w16cid:durableId="1008867047">
    <w:abstractNumId w:val="22"/>
  </w:num>
  <w:num w:numId="6" w16cid:durableId="61342113">
    <w:abstractNumId w:val="27"/>
  </w:num>
  <w:num w:numId="7" w16cid:durableId="519121143">
    <w:abstractNumId w:val="12"/>
  </w:num>
  <w:num w:numId="8" w16cid:durableId="178979993">
    <w:abstractNumId w:val="1"/>
  </w:num>
  <w:num w:numId="9" w16cid:durableId="1613320585">
    <w:abstractNumId w:val="28"/>
  </w:num>
  <w:num w:numId="10" w16cid:durableId="226501667">
    <w:abstractNumId w:val="15"/>
  </w:num>
  <w:num w:numId="11" w16cid:durableId="1286082189">
    <w:abstractNumId w:val="4"/>
  </w:num>
  <w:num w:numId="12" w16cid:durableId="1053195589">
    <w:abstractNumId w:val="29"/>
  </w:num>
  <w:num w:numId="13" w16cid:durableId="970014487">
    <w:abstractNumId w:val="13"/>
  </w:num>
  <w:num w:numId="14" w16cid:durableId="1000735551">
    <w:abstractNumId w:val="10"/>
  </w:num>
  <w:num w:numId="15" w16cid:durableId="1082146082">
    <w:abstractNumId w:val="7"/>
  </w:num>
  <w:num w:numId="16" w16cid:durableId="491721848">
    <w:abstractNumId w:val="31"/>
  </w:num>
  <w:num w:numId="17" w16cid:durableId="1164972151">
    <w:abstractNumId w:val="19"/>
  </w:num>
  <w:num w:numId="18" w16cid:durableId="263729577">
    <w:abstractNumId w:val="18"/>
  </w:num>
  <w:num w:numId="19" w16cid:durableId="695547752">
    <w:abstractNumId w:val="2"/>
  </w:num>
  <w:num w:numId="20" w16cid:durableId="1837115627">
    <w:abstractNumId w:val="25"/>
  </w:num>
  <w:num w:numId="21" w16cid:durableId="1766000988">
    <w:abstractNumId w:val="11"/>
  </w:num>
  <w:num w:numId="22" w16cid:durableId="1162812774">
    <w:abstractNumId w:val="26"/>
  </w:num>
  <w:num w:numId="23" w16cid:durableId="648558426">
    <w:abstractNumId w:val="3"/>
  </w:num>
  <w:num w:numId="24" w16cid:durableId="640110638">
    <w:abstractNumId w:val="17"/>
  </w:num>
  <w:num w:numId="25" w16cid:durableId="1854418791">
    <w:abstractNumId w:val="9"/>
  </w:num>
  <w:num w:numId="26" w16cid:durableId="1803039643">
    <w:abstractNumId w:val="23"/>
  </w:num>
  <w:num w:numId="27" w16cid:durableId="1086464479">
    <w:abstractNumId w:val="0"/>
  </w:num>
  <w:num w:numId="28" w16cid:durableId="69665490">
    <w:abstractNumId w:val="20"/>
  </w:num>
  <w:num w:numId="29" w16cid:durableId="1307979533">
    <w:abstractNumId w:val="5"/>
  </w:num>
  <w:num w:numId="30" w16cid:durableId="779641339">
    <w:abstractNumId w:val="30"/>
  </w:num>
  <w:num w:numId="31" w16cid:durableId="1567111625">
    <w:abstractNumId w:val="6"/>
  </w:num>
  <w:num w:numId="32" w16cid:durableId="440102781">
    <w:abstractNumId w:val="24"/>
  </w:num>
  <w:num w:numId="33" w16cid:durableId="742993339">
    <w:abstractNumId w:val="34"/>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8"/>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958C6"/>
    <w:rsid w:val="00003A00"/>
    <w:rsid w:val="000041CA"/>
    <w:rsid w:val="00004B94"/>
    <w:rsid w:val="00006247"/>
    <w:rsid w:val="0001096A"/>
    <w:rsid w:val="00010E39"/>
    <w:rsid w:val="00014FF0"/>
    <w:rsid w:val="000170EC"/>
    <w:rsid w:val="00020299"/>
    <w:rsid w:val="00021B36"/>
    <w:rsid w:val="00022C6F"/>
    <w:rsid w:val="00023148"/>
    <w:rsid w:val="0002422D"/>
    <w:rsid w:val="0003296F"/>
    <w:rsid w:val="00034080"/>
    <w:rsid w:val="000371AE"/>
    <w:rsid w:val="00041847"/>
    <w:rsid w:val="00041C08"/>
    <w:rsid w:val="0005248E"/>
    <w:rsid w:val="00054967"/>
    <w:rsid w:val="0005581E"/>
    <w:rsid w:val="00056D80"/>
    <w:rsid w:val="00057FA6"/>
    <w:rsid w:val="00064A06"/>
    <w:rsid w:val="000672FB"/>
    <w:rsid w:val="0006764F"/>
    <w:rsid w:val="0007063C"/>
    <w:rsid w:val="000711D1"/>
    <w:rsid w:val="000737B6"/>
    <w:rsid w:val="000770E2"/>
    <w:rsid w:val="00084727"/>
    <w:rsid w:val="000861EC"/>
    <w:rsid w:val="00093125"/>
    <w:rsid w:val="00093379"/>
    <w:rsid w:val="00095A4C"/>
    <w:rsid w:val="00095F5B"/>
    <w:rsid w:val="000967CD"/>
    <w:rsid w:val="0009764F"/>
    <w:rsid w:val="000A4496"/>
    <w:rsid w:val="000A5EF8"/>
    <w:rsid w:val="000A6FF9"/>
    <w:rsid w:val="000B0814"/>
    <w:rsid w:val="000B093B"/>
    <w:rsid w:val="000B70A9"/>
    <w:rsid w:val="000C10DA"/>
    <w:rsid w:val="000C5371"/>
    <w:rsid w:val="000C6725"/>
    <w:rsid w:val="000C7A6F"/>
    <w:rsid w:val="000D055E"/>
    <w:rsid w:val="000D0B58"/>
    <w:rsid w:val="000D0EE3"/>
    <w:rsid w:val="000D238B"/>
    <w:rsid w:val="000D54B0"/>
    <w:rsid w:val="000D5B18"/>
    <w:rsid w:val="000D6782"/>
    <w:rsid w:val="000E0ADB"/>
    <w:rsid w:val="000E3A83"/>
    <w:rsid w:val="000E52BD"/>
    <w:rsid w:val="000E793E"/>
    <w:rsid w:val="000F05AC"/>
    <w:rsid w:val="000F2D3D"/>
    <w:rsid w:val="000F3BAA"/>
    <w:rsid w:val="000F4D56"/>
    <w:rsid w:val="001001F5"/>
    <w:rsid w:val="0010142D"/>
    <w:rsid w:val="001039EA"/>
    <w:rsid w:val="0010439D"/>
    <w:rsid w:val="0010552D"/>
    <w:rsid w:val="00105C69"/>
    <w:rsid w:val="00105D2B"/>
    <w:rsid w:val="00112CAF"/>
    <w:rsid w:val="00112CCB"/>
    <w:rsid w:val="00113D53"/>
    <w:rsid w:val="0011576B"/>
    <w:rsid w:val="00115822"/>
    <w:rsid w:val="00116E24"/>
    <w:rsid w:val="001254A2"/>
    <w:rsid w:val="001255EF"/>
    <w:rsid w:val="00134AF2"/>
    <w:rsid w:val="00134FDD"/>
    <w:rsid w:val="001419A3"/>
    <w:rsid w:val="00141FF2"/>
    <w:rsid w:val="00142C40"/>
    <w:rsid w:val="00147152"/>
    <w:rsid w:val="001475B3"/>
    <w:rsid w:val="00150515"/>
    <w:rsid w:val="00150F4A"/>
    <w:rsid w:val="001528D9"/>
    <w:rsid w:val="00153DDC"/>
    <w:rsid w:val="0015409F"/>
    <w:rsid w:val="00154621"/>
    <w:rsid w:val="001550C3"/>
    <w:rsid w:val="00162264"/>
    <w:rsid w:val="00162D32"/>
    <w:rsid w:val="00162DA4"/>
    <w:rsid w:val="0016350B"/>
    <w:rsid w:val="00165311"/>
    <w:rsid w:val="0016532E"/>
    <w:rsid w:val="00172579"/>
    <w:rsid w:val="001743C2"/>
    <w:rsid w:val="00176A70"/>
    <w:rsid w:val="00177AC2"/>
    <w:rsid w:val="001801C4"/>
    <w:rsid w:val="00180354"/>
    <w:rsid w:val="00183689"/>
    <w:rsid w:val="00183DCF"/>
    <w:rsid w:val="00184014"/>
    <w:rsid w:val="0018483A"/>
    <w:rsid w:val="00184FC0"/>
    <w:rsid w:val="001950A0"/>
    <w:rsid w:val="0019565D"/>
    <w:rsid w:val="00195B4F"/>
    <w:rsid w:val="00197C24"/>
    <w:rsid w:val="001A15EE"/>
    <w:rsid w:val="001A527A"/>
    <w:rsid w:val="001B0BB3"/>
    <w:rsid w:val="001B1A6C"/>
    <w:rsid w:val="001B36D9"/>
    <w:rsid w:val="001B466B"/>
    <w:rsid w:val="001B490F"/>
    <w:rsid w:val="001B4F3D"/>
    <w:rsid w:val="001B769D"/>
    <w:rsid w:val="001C1280"/>
    <w:rsid w:val="001C1375"/>
    <w:rsid w:val="001C1D82"/>
    <w:rsid w:val="001C4090"/>
    <w:rsid w:val="001D35D3"/>
    <w:rsid w:val="001E0158"/>
    <w:rsid w:val="001E0452"/>
    <w:rsid w:val="001E30FE"/>
    <w:rsid w:val="001E75B9"/>
    <w:rsid w:val="001E7722"/>
    <w:rsid w:val="001E7B00"/>
    <w:rsid w:val="001F03E2"/>
    <w:rsid w:val="001F1375"/>
    <w:rsid w:val="001F3C76"/>
    <w:rsid w:val="001F4921"/>
    <w:rsid w:val="001F5965"/>
    <w:rsid w:val="00201F3B"/>
    <w:rsid w:val="00203B21"/>
    <w:rsid w:val="0020649B"/>
    <w:rsid w:val="0020658B"/>
    <w:rsid w:val="0020692A"/>
    <w:rsid w:val="00207951"/>
    <w:rsid w:val="002109C1"/>
    <w:rsid w:val="002110DB"/>
    <w:rsid w:val="00211311"/>
    <w:rsid w:val="00213108"/>
    <w:rsid w:val="0021524D"/>
    <w:rsid w:val="00216E36"/>
    <w:rsid w:val="002200F3"/>
    <w:rsid w:val="00224FA9"/>
    <w:rsid w:val="00226D98"/>
    <w:rsid w:val="00227142"/>
    <w:rsid w:val="002368C5"/>
    <w:rsid w:val="00236B31"/>
    <w:rsid w:val="00237382"/>
    <w:rsid w:val="0024481A"/>
    <w:rsid w:val="00245E0E"/>
    <w:rsid w:val="00246757"/>
    <w:rsid w:val="00250AD2"/>
    <w:rsid w:val="00254B23"/>
    <w:rsid w:val="00255298"/>
    <w:rsid w:val="00255421"/>
    <w:rsid w:val="002604E7"/>
    <w:rsid w:val="002622BA"/>
    <w:rsid w:val="00272BF2"/>
    <w:rsid w:val="002730E9"/>
    <w:rsid w:val="002743BF"/>
    <w:rsid w:val="00275E16"/>
    <w:rsid w:val="00277A2F"/>
    <w:rsid w:val="002809BA"/>
    <w:rsid w:val="00281AD3"/>
    <w:rsid w:val="00282F0D"/>
    <w:rsid w:val="00287716"/>
    <w:rsid w:val="002904A7"/>
    <w:rsid w:val="002906D7"/>
    <w:rsid w:val="00293397"/>
    <w:rsid w:val="00297335"/>
    <w:rsid w:val="002A01AE"/>
    <w:rsid w:val="002A0E81"/>
    <w:rsid w:val="002A38E4"/>
    <w:rsid w:val="002A692F"/>
    <w:rsid w:val="002A74FB"/>
    <w:rsid w:val="002C0DC4"/>
    <w:rsid w:val="002C482B"/>
    <w:rsid w:val="002C55BD"/>
    <w:rsid w:val="002C6934"/>
    <w:rsid w:val="002D1DFB"/>
    <w:rsid w:val="002D4100"/>
    <w:rsid w:val="002F1B8E"/>
    <w:rsid w:val="002F2D10"/>
    <w:rsid w:val="002F337F"/>
    <w:rsid w:val="002F3718"/>
    <w:rsid w:val="002F4726"/>
    <w:rsid w:val="002F6411"/>
    <w:rsid w:val="00300248"/>
    <w:rsid w:val="00301AC8"/>
    <w:rsid w:val="00303266"/>
    <w:rsid w:val="00303A10"/>
    <w:rsid w:val="00303F73"/>
    <w:rsid w:val="00304713"/>
    <w:rsid w:val="00305DEA"/>
    <w:rsid w:val="003075C6"/>
    <w:rsid w:val="00312CDF"/>
    <w:rsid w:val="0031406E"/>
    <w:rsid w:val="003153DE"/>
    <w:rsid w:val="003166E3"/>
    <w:rsid w:val="00323764"/>
    <w:rsid w:val="003249C2"/>
    <w:rsid w:val="00326A8C"/>
    <w:rsid w:val="00327F8C"/>
    <w:rsid w:val="0033044F"/>
    <w:rsid w:val="00333A3B"/>
    <w:rsid w:val="003350C6"/>
    <w:rsid w:val="003358CB"/>
    <w:rsid w:val="00336571"/>
    <w:rsid w:val="00340F1A"/>
    <w:rsid w:val="0034122C"/>
    <w:rsid w:val="003436E2"/>
    <w:rsid w:val="0034634D"/>
    <w:rsid w:val="00346A48"/>
    <w:rsid w:val="0035008B"/>
    <w:rsid w:val="0035111F"/>
    <w:rsid w:val="003535D4"/>
    <w:rsid w:val="0035554B"/>
    <w:rsid w:val="003560EF"/>
    <w:rsid w:val="00361CF6"/>
    <w:rsid w:val="0036418E"/>
    <w:rsid w:val="00364CD8"/>
    <w:rsid w:val="0036773C"/>
    <w:rsid w:val="0037077A"/>
    <w:rsid w:val="00373B49"/>
    <w:rsid w:val="00377133"/>
    <w:rsid w:val="00382933"/>
    <w:rsid w:val="0038461D"/>
    <w:rsid w:val="003855C8"/>
    <w:rsid w:val="00385AC7"/>
    <w:rsid w:val="0039042B"/>
    <w:rsid w:val="00393851"/>
    <w:rsid w:val="003942C3"/>
    <w:rsid w:val="003946C3"/>
    <w:rsid w:val="003A0291"/>
    <w:rsid w:val="003B3D63"/>
    <w:rsid w:val="003B495A"/>
    <w:rsid w:val="003C2A80"/>
    <w:rsid w:val="003C2AD7"/>
    <w:rsid w:val="003C5BA1"/>
    <w:rsid w:val="003D41CF"/>
    <w:rsid w:val="003D442D"/>
    <w:rsid w:val="003D774C"/>
    <w:rsid w:val="003E255A"/>
    <w:rsid w:val="003E499A"/>
    <w:rsid w:val="003E4EDF"/>
    <w:rsid w:val="003F41AE"/>
    <w:rsid w:val="00400A06"/>
    <w:rsid w:val="00400E40"/>
    <w:rsid w:val="00402F89"/>
    <w:rsid w:val="004031E6"/>
    <w:rsid w:val="004034F2"/>
    <w:rsid w:val="00403B41"/>
    <w:rsid w:val="00405DC3"/>
    <w:rsid w:val="004062F4"/>
    <w:rsid w:val="00407405"/>
    <w:rsid w:val="004109FB"/>
    <w:rsid w:val="00410C86"/>
    <w:rsid w:val="00414E4D"/>
    <w:rsid w:val="004151AD"/>
    <w:rsid w:val="00415845"/>
    <w:rsid w:val="004204F8"/>
    <w:rsid w:val="00421973"/>
    <w:rsid w:val="00421979"/>
    <w:rsid w:val="004222D5"/>
    <w:rsid w:val="00425252"/>
    <w:rsid w:val="004256D7"/>
    <w:rsid w:val="00425C0C"/>
    <w:rsid w:val="00426A0D"/>
    <w:rsid w:val="00433988"/>
    <w:rsid w:val="00433C23"/>
    <w:rsid w:val="00433D49"/>
    <w:rsid w:val="00434C28"/>
    <w:rsid w:val="00437E7D"/>
    <w:rsid w:val="00437E86"/>
    <w:rsid w:val="00444024"/>
    <w:rsid w:val="004462C4"/>
    <w:rsid w:val="004516B8"/>
    <w:rsid w:val="00452555"/>
    <w:rsid w:val="00455769"/>
    <w:rsid w:val="004564CC"/>
    <w:rsid w:val="0046023A"/>
    <w:rsid w:val="004604E6"/>
    <w:rsid w:val="00460722"/>
    <w:rsid w:val="00461297"/>
    <w:rsid w:val="00465AC2"/>
    <w:rsid w:val="00467260"/>
    <w:rsid w:val="004706C9"/>
    <w:rsid w:val="00471452"/>
    <w:rsid w:val="00472E72"/>
    <w:rsid w:val="004734ED"/>
    <w:rsid w:val="004738A5"/>
    <w:rsid w:val="00477F3C"/>
    <w:rsid w:val="004807D6"/>
    <w:rsid w:val="00486ADB"/>
    <w:rsid w:val="0049056F"/>
    <w:rsid w:val="00496637"/>
    <w:rsid w:val="004A1348"/>
    <w:rsid w:val="004A3F76"/>
    <w:rsid w:val="004A535D"/>
    <w:rsid w:val="004B0ED8"/>
    <w:rsid w:val="004B2202"/>
    <w:rsid w:val="004B3662"/>
    <w:rsid w:val="004B3F40"/>
    <w:rsid w:val="004B5461"/>
    <w:rsid w:val="004B5D69"/>
    <w:rsid w:val="004B6243"/>
    <w:rsid w:val="004B6982"/>
    <w:rsid w:val="004C1BFF"/>
    <w:rsid w:val="004C4D86"/>
    <w:rsid w:val="004C52A0"/>
    <w:rsid w:val="004D12A0"/>
    <w:rsid w:val="004D2730"/>
    <w:rsid w:val="004D376F"/>
    <w:rsid w:val="004D39FA"/>
    <w:rsid w:val="004D49C5"/>
    <w:rsid w:val="004D5760"/>
    <w:rsid w:val="004D7793"/>
    <w:rsid w:val="004E0C7A"/>
    <w:rsid w:val="004E11A3"/>
    <w:rsid w:val="004E1C04"/>
    <w:rsid w:val="004E2E9E"/>
    <w:rsid w:val="004E4A29"/>
    <w:rsid w:val="004E67AD"/>
    <w:rsid w:val="004F072D"/>
    <w:rsid w:val="004F7205"/>
    <w:rsid w:val="005013A3"/>
    <w:rsid w:val="00501B39"/>
    <w:rsid w:val="00505BBD"/>
    <w:rsid w:val="00505F5C"/>
    <w:rsid w:val="00512172"/>
    <w:rsid w:val="00512333"/>
    <w:rsid w:val="00514A63"/>
    <w:rsid w:val="00515F2C"/>
    <w:rsid w:val="00520334"/>
    <w:rsid w:val="00522DEF"/>
    <w:rsid w:val="00526343"/>
    <w:rsid w:val="005270A2"/>
    <w:rsid w:val="005304B6"/>
    <w:rsid w:val="00534328"/>
    <w:rsid w:val="00536C3A"/>
    <w:rsid w:val="00536EF6"/>
    <w:rsid w:val="00537052"/>
    <w:rsid w:val="005377FD"/>
    <w:rsid w:val="005405EA"/>
    <w:rsid w:val="00540DDE"/>
    <w:rsid w:val="00540F52"/>
    <w:rsid w:val="00541984"/>
    <w:rsid w:val="00542D2D"/>
    <w:rsid w:val="005460F6"/>
    <w:rsid w:val="005506B6"/>
    <w:rsid w:val="005522B4"/>
    <w:rsid w:val="00557F98"/>
    <w:rsid w:val="00563C5D"/>
    <w:rsid w:val="0056562F"/>
    <w:rsid w:val="00567EF0"/>
    <w:rsid w:val="005732C9"/>
    <w:rsid w:val="005755F2"/>
    <w:rsid w:val="00577663"/>
    <w:rsid w:val="005812A6"/>
    <w:rsid w:val="005820AD"/>
    <w:rsid w:val="0058412E"/>
    <w:rsid w:val="005845B1"/>
    <w:rsid w:val="00584665"/>
    <w:rsid w:val="00587E06"/>
    <w:rsid w:val="005902DA"/>
    <w:rsid w:val="0059270B"/>
    <w:rsid w:val="005A1C57"/>
    <w:rsid w:val="005A3D98"/>
    <w:rsid w:val="005A706D"/>
    <w:rsid w:val="005A73E8"/>
    <w:rsid w:val="005B392F"/>
    <w:rsid w:val="005B3C92"/>
    <w:rsid w:val="005B3FB2"/>
    <w:rsid w:val="005C7B64"/>
    <w:rsid w:val="005D2933"/>
    <w:rsid w:val="005D2AA1"/>
    <w:rsid w:val="005D2F1F"/>
    <w:rsid w:val="005D7B2B"/>
    <w:rsid w:val="005D7F2B"/>
    <w:rsid w:val="005E10AD"/>
    <w:rsid w:val="005E2250"/>
    <w:rsid w:val="005E3F5D"/>
    <w:rsid w:val="005E5F3F"/>
    <w:rsid w:val="005F2C3E"/>
    <w:rsid w:val="005F712C"/>
    <w:rsid w:val="005F7D7E"/>
    <w:rsid w:val="005F7DDB"/>
    <w:rsid w:val="0060092E"/>
    <w:rsid w:val="00601032"/>
    <w:rsid w:val="00601214"/>
    <w:rsid w:val="006042DF"/>
    <w:rsid w:val="0060559A"/>
    <w:rsid w:val="00606386"/>
    <w:rsid w:val="0061006F"/>
    <w:rsid w:val="00610563"/>
    <w:rsid w:val="00611653"/>
    <w:rsid w:val="00614270"/>
    <w:rsid w:val="00614A94"/>
    <w:rsid w:val="00624D6E"/>
    <w:rsid w:val="006251D1"/>
    <w:rsid w:val="00626A2E"/>
    <w:rsid w:val="006274A8"/>
    <w:rsid w:val="00640F5E"/>
    <w:rsid w:val="0064205F"/>
    <w:rsid w:val="006447B6"/>
    <w:rsid w:val="00644925"/>
    <w:rsid w:val="006450ED"/>
    <w:rsid w:val="0064650C"/>
    <w:rsid w:val="00651289"/>
    <w:rsid w:val="00653005"/>
    <w:rsid w:val="006530CE"/>
    <w:rsid w:val="00653464"/>
    <w:rsid w:val="00654A00"/>
    <w:rsid w:val="00654D42"/>
    <w:rsid w:val="00657BBD"/>
    <w:rsid w:val="006644CB"/>
    <w:rsid w:val="0066535F"/>
    <w:rsid w:val="006664EB"/>
    <w:rsid w:val="00667794"/>
    <w:rsid w:val="00667906"/>
    <w:rsid w:val="00667BC0"/>
    <w:rsid w:val="0067108D"/>
    <w:rsid w:val="00672069"/>
    <w:rsid w:val="0067345B"/>
    <w:rsid w:val="00674222"/>
    <w:rsid w:val="0068057A"/>
    <w:rsid w:val="006808D5"/>
    <w:rsid w:val="006825C9"/>
    <w:rsid w:val="00682AAA"/>
    <w:rsid w:val="00684C33"/>
    <w:rsid w:val="00694E80"/>
    <w:rsid w:val="0069774A"/>
    <w:rsid w:val="006A0609"/>
    <w:rsid w:val="006A073A"/>
    <w:rsid w:val="006A2968"/>
    <w:rsid w:val="006A516A"/>
    <w:rsid w:val="006B2306"/>
    <w:rsid w:val="006B2600"/>
    <w:rsid w:val="006B7429"/>
    <w:rsid w:val="006C2238"/>
    <w:rsid w:val="006C59EF"/>
    <w:rsid w:val="006C668A"/>
    <w:rsid w:val="006D1765"/>
    <w:rsid w:val="006D2507"/>
    <w:rsid w:val="006D38A8"/>
    <w:rsid w:val="006D3A53"/>
    <w:rsid w:val="006D6806"/>
    <w:rsid w:val="006D7107"/>
    <w:rsid w:val="006E09DF"/>
    <w:rsid w:val="006E2007"/>
    <w:rsid w:val="006E4D4B"/>
    <w:rsid w:val="006E5410"/>
    <w:rsid w:val="006E54BD"/>
    <w:rsid w:val="006F20BD"/>
    <w:rsid w:val="006F2CCA"/>
    <w:rsid w:val="006F3A12"/>
    <w:rsid w:val="006F3C9C"/>
    <w:rsid w:val="006F6653"/>
    <w:rsid w:val="006F66C9"/>
    <w:rsid w:val="006F6911"/>
    <w:rsid w:val="006F7519"/>
    <w:rsid w:val="006F7766"/>
    <w:rsid w:val="006F7C82"/>
    <w:rsid w:val="00703279"/>
    <w:rsid w:val="00703720"/>
    <w:rsid w:val="007116FA"/>
    <w:rsid w:val="00712AAF"/>
    <w:rsid w:val="00716A57"/>
    <w:rsid w:val="0072026F"/>
    <w:rsid w:val="00721D62"/>
    <w:rsid w:val="00722371"/>
    <w:rsid w:val="00722C54"/>
    <w:rsid w:val="007267C1"/>
    <w:rsid w:val="00731A72"/>
    <w:rsid w:val="00734564"/>
    <w:rsid w:val="00741A77"/>
    <w:rsid w:val="007460E4"/>
    <w:rsid w:val="0074631B"/>
    <w:rsid w:val="00746C2F"/>
    <w:rsid w:val="007479DF"/>
    <w:rsid w:val="0075019B"/>
    <w:rsid w:val="00750D90"/>
    <w:rsid w:val="00762E14"/>
    <w:rsid w:val="0076332A"/>
    <w:rsid w:val="00763A7A"/>
    <w:rsid w:val="007666D4"/>
    <w:rsid w:val="007667DF"/>
    <w:rsid w:val="00770D51"/>
    <w:rsid w:val="00771F31"/>
    <w:rsid w:val="00777F48"/>
    <w:rsid w:val="0078024B"/>
    <w:rsid w:val="007806B7"/>
    <w:rsid w:val="00782808"/>
    <w:rsid w:val="00785319"/>
    <w:rsid w:val="007911AB"/>
    <w:rsid w:val="007946A6"/>
    <w:rsid w:val="007946D9"/>
    <w:rsid w:val="00794CFA"/>
    <w:rsid w:val="00795770"/>
    <w:rsid w:val="00795BFB"/>
    <w:rsid w:val="007A37B2"/>
    <w:rsid w:val="007A52DA"/>
    <w:rsid w:val="007A5420"/>
    <w:rsid w:val="007A70EC"/>
    <w:rsid w:val="007A79C5"/>
    <w:rsid w:val="007B0699"/>
    <w:rsid w:val="007B6F94"/>
    <w:rsid w:val="007B7533"/>
    <w:rsid w:val="007B7B05"/>
    <w:rsid w:val="007C1212"/>
    <w:rsid w:val="007C69AD"/>
    <w:rsid w:val="007C73AD"/>
    <w:rsid w:val="007C7B91"/>
    <w:rsid w:val="007D18DE"/>
    <w:rsid w:val="007D1CA5"/>
    <w:rsid w:val="007D290C"/>
    <w:rsid w:val="007D2E8B"/>
    <w:rsid w:val="007D41F2"/>
    <w:rsid w:val="007D4F85"/>
    <w:rsid w:val="007E12F9"/>
    <w:rsid w:val="007E1E94"/>
    <w:rsid w:val="007E34AE"/>
    <w:rsid w:val="007E3C6E"/>
    <w:rsid w:val="007E435D"/>
    <w:rsid w:val="007E4DA0"/>
    <w:rsid w:val="007E7EB3"/>
    <w:rsid w:val="007F3B0E"/>
    <w:rsid w:val="007F4A0B"/>
    <w:rsid w:val="007F69AC"/>
    <w:rsid w:val="007F78A8"/>
    <w:rsid w:val="007F79D8"/>
    <w:rsid w:val="008019FE"/>
    <w:rsid w:val="00801DEA"/>
    <w:rsid w:val="008036A6"/>
    <w:rsid w:val="008048D6"/>
    <w:rsid w:val="00807240"/>
    <w:rsid w:val="00807940"/>
    <w:rsid w:val="00807975"/>
    <w:rsid w:val="00810146"/>
    <w:rsid w:val="0081128D"/>
    <w:rsid w:val="00812991"/>
    <w:rsid w:val="00812AC8"/>
    <w:rsid w:val="00812B88"/>
    <w:rsid w:val="00813F8B"/>
    <w:rsid w:val="00815032"/>
    <w:rsid w:val="00815EC4"/>
    <w:rsid w:val="00817C5C"/>
    <w:rsid w:val="00821203"/>
    <w:rsid w:val="0082303C"/>
    <w:rsid w:val="00823BC8"/>
    <w:rsid w:val="0082419F"/>
    <w:rsid w:val="008250E3"/>
    <w:rsid w:val="00827143"/>
    <w:rsid w:val="0083070E"/>
    <w:rsid w:val="008321DC"/>
    <w:rsid w:val="00833789"/>
    <w:rsid w:val="008339D4"/>
    <w:rsid w:val="00835705"/>
    <w:rsid w:val="00837574"/>
    <w:rsid w:val="00837D7B"/>
    <w:rsid w:val="00841E6C"/>
    <w:rsid w:val="0084290C"/>
    <w:rsid w:val="00842F6C"/>
    <w:rsid w:val="00845548"/>
    <w:rsid w:val="00855517"/>
    <w:rsid w:val="00861AC7"/>
    <w:rsid w:val="00861B99"/>
    <w:rsid w:val="00862D30"/>
    <w:rsid w:val="00864DFB"/>
    <w:rsid w:val="00866D72"/>
    <w:rsid w:val="00867D2B"/>
    <w:rsid w:val="00870518"/>
    <w:rsid w:val="00870D55"/>
    <w:rsid w:val="00871823"/>
    <w:rsid w:val="0087210F"/>
    <w:rsid w:val="00880811"/>
    <w:rsid w:val="00880EF6"/>
    <w:rsid w:val="00882A31"/>
    <w:rsid w:val="00885DBD"/>
    <w:rsid w:val="00885E47"/>
    <w:rsid w:val="00885FD7"/>
    <w:rsid w:val="00886AAB"/>
    <w:rsid w:val="0088708F"/>
    <w:rsid w:val="00890591"/>
    <w:rsid w:val="008920BF"/>
    <w:rsid w:val="00893865"/>
    <w:rsid w:val="00895B9A"/>
    <w:rsid w:val="00897006"/>
    <w:rsid w:val="008972AE"/>
    <w:rsid w:val="008A090C"/>
    <w:rsid w:val="008A1532"/>
    <w:rsid w:val="008A180C"/>
    <w:rsid w:val="008A1B0C"/>
    <w:rsid w:val="008A4BF2"/>
    <w:rsid w:val="008B258B"/>
    <w:rsid w:val="008B272E"/>
    <w:rsid w:val="008C1DBA"/>
    <w:rsid w:val="008C7A81"/>
    <w:rsid w:val="008D1FC0"/>
    <w:rsid w:val="008D2422"/>
    <w:rsid w:val="008D2721"/>
    <w:rsid w:val="008D2933"/>
    <w:rsid w:val="008D6690"/>
    <w:rsid w:val="008E032F"/>
    <w:rsid w:val="008E0FC5"/>
    <w:rsid w:val="008E10D9"/>
    <w:rsid w:val="008E123C"/>
    <w:rsid w:val="008E45FC"/>
    <w:rsid w:val="008E46E7"/>
    <w:rsid w:val="008E6D0C"/>
    <w:rsid w:val="008F0612"/>
    <w:rsid w:val="008F2CBC"/>
    <w:rsid w:val="008F4987"/>
    <w:rsid w:val="008F4BB9"/>
    <w:rsid w:val="00900C1F"/>
    <w:rsid w:val="009024C5"/>
    <w:rsid w:val="0091092F"/>
    <w:rsid w:val="009161A2"/>
    <w:rsid w:val="00923366"/>
    <w:rsid w:val="0092593D"/>
    <w:rsid w:val="0092777B"/>
    <w:rsid w:val="00930C4E"/>
    <w:rsid w:val="009319EB"/>
    <w:rsid w:val="009322FB"/>
    <w:rsid w:val="009341FA"/>
    <w:rsid w:val="009347E0"/>
    <w:rsid w:val="00935081"/>
    <w:rsid w:val="00935E96"/>
    <w:rsid w:val="00937C6B"/>
    <w:rsid w:val="00942272"/>
    <w:rsid w:val="00944500"/>
    <w:rsid w:val="0094513F"/>
    <w:rsid w:val="009470D9"/>
    <w:rsid w:val="0095056A"/>
    <w:rsid w:val="00952455"/>
    <w:rsid w:val="009531F6"/>
    <w:rsid w:val="009579D0"/>
    <w:rsid w:val="00966D3C"/>
    <w:rsid w:val="00971821"/>
    <w:rsid w:val="00972F2D"/>
    <w:rsid w:val="00973D95"/>
    <w:rsid w:val="00974426"/>
    <w:rsid w:val="009749CF"/>
    <w:rsid w:val="0097713D"/>
    <w:rsid w:val="00981884"/>
    <w:rsid w:val="00984946"/>
    <w:rsid w:val="009852C5"/>
    <w:rsid w:val="00985998"/>
    <w:rsid w:val="00985D74"/>
    <w:rsid w:val="00986700"/>
    <w:rsid w:val="00991961"/>
    <w:rsid w:val="00992D20"/>
    <w:rsid w:val="009960A9"/>
    <w:rsid w:val="009A0257"/>
    <w:rsid w:val="009A0660"/>
    <w:rsid w:val="009A0F04"/>
    <w:rsid w:val="009A11AB"/>
    <w:rsid w:val="009A230B"/>
    <w:rsid w:val="009A2B75"/>
    <w:rsid w:val="009A79B7"/>
    <w:rsid w:val="009B12D1"/>
    <w:rsid w:val="009B34D9"/>
    <w:rsid w:val="009B3739"/>
    <w:rsid w:val="009B6E48"/>
    <w:rsid w:val="009C3F82"/>
    <w:rsid w:val="009C58C0"/>
    <w:rsid w:val="009D5B37"/>
    <w:rsid w:val="009D6078"/>
    <w:rsid w:val="009F353B"/>
    <w:rsid w:val="009F5946"/>
    <w:rsid w:val="009F733D"/>
    <w:rsid w:val="00A01600"/>
    <w:rsid w:val="00A02823"/>
    <w:rsid w:val="00A033EE"/>
    <w:rsid w:val="00A04A24"/>
    <w:rsid w:val="00A04B97"/>
    <w:rsid w:val="00A05439"/>
    <w:rsid w:val="00A073D7"/>
    <w:rsid w:val="00A07818"/>
    <w:rsid w:val="00A100E6"/>
    <w:rsid w:val="00A10566"/>
    <w:rsid w:val="00A11A16"/>
    <w:rsid w:val="00A12D41"/>
    <w:rsid w:val="00A1495B"/>
    <w:rsid w:val="00A151DF"/>
    <w:rsid w:val="00A16F65"/>
    <w:rsid w:val="00A22912"/>
    <w:rsid w:val="00A22E15"/>
    <w:rsid w:val="00A23BE7"/>
    <w:rsid w:val="00A2591B"/>
    <w:rsid w:val="00A25C1F"/>
    <w:rsid w:val="00A276B5"/>
    <w:rsid w:val="00A33B32"/>
    <w:rsid w:val="00A33B3C"/>
    <w:rsid w:val="00A35A48"/>
    <w:rsid w:val="00A37296"/>
    <w:rsid w:val="00A37845"/>
    <w:rsid w:val="00A37B06"/>
    <w:rsid w:val="00A41436"/>
    <w:rsid w:val="00A448F3"/>
    <w:rsid w:val="00A45B99"/>
    <w:rsid w:val="00A46FF8"/>
    <w:rsid w:val="00A4749E"/>
    <w:rsid w:val="00A51B50"/>
    <w:rsid w:val="00A52233"/>
    <w:rsid w:val="00A52F91"/>
    <w:rsid w:val="00A53C3B"/>
    <w:rsid w:val="00A55398"/>
    <w:rsid w:val="00A568CB"/>
    <w:rsid w:val="00A61282"/>
    <w:rsid w:val="00A62656"/>
    <w:rsid w:val="00A62C2A"/>
    <w:rsid w:val="00A63181"/>
    <w:rsid w:val="00A635DF"/>
    <w:rsid w:val="00A647CD"/>
    <w:rsid w:val="00A64824"/>
    <w:rsid w:val="00A711CD"/>
    <w:rsid w:val="00A72151"/>
    <w:rsid w:val="00A833AE"/>
    <w:rsid w:val="00A90BD0"/>
    <w:rsid w:val="00A92508"/>
    <w:rsid w:val="00A926A7"/>
    <w:rsid w:val="00A93C95"/>
    <w:rsid w:val="00A93FD8"/>
    <w:rsid w:val="00A95A61"/>
    <w:rsid w:val="00A96909"/>
    <w:rsid w:val="00AA3D00"/>
    <w:rsid w:val="00AA6670"/>
    <w:rsid w:val="00AB0644"/>
    <w:rsid w:val="00AB2E83"/>
    <w:rsid w:val="00AB3E24"/>
    <w:rsid w:val="00AC00AF"/>
    <w:rsid w:val="00AC4070"/>
    <w:rsid w:val="00AC42D4"/>
    <w:rsid w:val="00AC76E3"/>
    <w:rsid w:val="00AD170C"/>
    <w:rsid w:val="00AE155A"/>
    <w:rsid w:val="00AE4005"/>
    <w:rsid w:val="00AF0E6C"/>
    <w:rsid w:val="00AF4492"/>
    <w:rsid w:val="00AF5940"/>
    <w:rsid w:val="00AF5CF2"/>
    <w:rsid w:val="00AF63E7"/>
    <w:rsid w:val="00B00639"/>
    <w:rsid w:val="00B02C86"/>
    <w:rsid w:val="00B04242"/>
    <w:rsid w:val="00B05937"/>
    <w:rsid w:val="00B06591"/>
    <w:rsid w:val="00B105DC"/>
    <w:rsid w:val="00B13553"/>
    <w:rsid w:val="00B168C1"/>
    <w:rsid w:val="00B16B39"/>
    <w:rsid w:val="00B17752"/>
    <w:rsid w:val="00B2087A"/>
    <w:rsid w:val="00B23F13"/>
    <w:rsid w:val="00B26058"/>
    <w:rsid w:val="00B266F7"/>
    <w:rsid w:val="00B271BB"/>
    <w:rsid w:val="00B30E61"/>
    <w:rsid w:val="00B322F9"/>
    <w:rsid w:val="00B33C3C"/>
    <w:rsid w:val="00B357DC"/>
    <w:rsid w:val="00B3621D"/>
    <w:rsid w:val="00B36C17"/>
    <w:rsid w:val="00B410C4"/>
    <w:rsid w:val="00B416B1"/>
    <w:rsid w:val="00B416E8"/>
    <w:rsid w:val="00B52268"/>
    <w:rsid w:val="00B53915"/>
    <w:rsid w:val="00B54D63"/>
    <w:rsid w:val="00B55598"/>
    <w:rsid w:val="00B6261F"/>
    <w:rsid w:val="00B63A3D"/>
    <w:rsid w:val="00B66B6A"/>
    <w:rsid w:val="00B73B6B"/>
    <w:rsid w:val="00B742ED"/>
    <w:rsid w:val="00B77E00"/>
    <w:rsid w:val="00B8188F"/>
    <w:rsid w:val="00B83EFA"/>
    <w:rsid w:val="00B85717"/>
    <w:rsid w:val="00B86D16"/>
    <w:rsid w:val="00B879D8"/>
    <w:rsid w:val="00B91E44"/>
    <w:rsid w:val="00B92BC2"/>
    <w:rsid w:val="00B943BB"/>
    <w:rsid w:val="00B954FE"/>
    <w:rsid w:val="00B95C49"/>
    <w:rsid w:val="00B95E91"/>
    <w:rsid w:val="00BA3E72"/>
    <w:rsid w:val="00BA4070"/>
    <w:rsid w:val="00BA68AB"/>
    <w:rsid w:val="00BB05CB"/>
    <w:rsid w:val="00BB38F2"/>
    <w:rsid w:val="00BB555B"/>
    <w:rsid w:val="00BB5E42"/>
    <w:rsid w:val="00BB5E43"/>
    <w:rsid w:val="00BB7651"/>
    <w:rsid w:val="00BC485A"/>
    <w:rsid w:val="00BC4CA7"/>
    <w:rsid w:val="00BC5915"/>
    <w:rsid w:val="00BC71D4"/>
    <w:rsid w:val="00BD292E"/>
    <w:rsid w:val="00BD4B2F"/>
    <w:rsid w:val="00BD516D"/>
    <w:rsid w:val="00BD66C4"/>
    <w:rsid w:val="00BE0323"/>
    <w:rsid w:val="00BE1F3A"/>
    <w:rsid w:val="00BE27FB"/>
    <w:rsid w:val="00BE3561"/>
    <w:rsid w:val="00BE3BD1"/>
    <w:rsid w:val="00BE5DBA"/>
    <w:rsid w:val="00BE6885"/>
    <w:rsid w:val="00BF024A"/>
    <w:rsid w:val="00BF0F7D"/>
    <w:rsid w:val="00BF3F31"/>
    <w:rsid w:val="00BF4A69"/>
    <w:rsid w:val="00BF6755"/>
    <w:rsid w:val="00BF6DDD"/>
    <w:rsid w:val="00C01C6F"/>
    <w:rsid w:val="00C02FAD"/>
    <w:rsid w:val="00C0352A"/>
    <w:rsid w:val="00C056CF"/>
    <w:rsid w:val="00C0572D"/>
    <w:rsid w:val="00C06166"/>
    <w:rsid w:val="00C10EC9"/>
    <w:rsid w:val="00C1282C"/>
    <w:rsid w:val="00C14485"/>
    <w:rsid w:val="00C21060"/>
    <w:rsid w:val="00C22E85"/>
    <w:rsid w:val="00C23C67"/>
    <w:rsid w:val="00C2530E"/>
    <w:rsid w:val="00C254F2"/>
    <w:rsid w:val="00C25C54"/>
    <w:rsid w:val="00C32C01"/>
    <w:rsid w:val="00C32E97"/>
    <w:rsid w:val="00C33496"/>
    <w:rsid w:val="00C33A68"/>
    <w:rsid w:val="00C35538"/>
    <w:rsid w:val="00C376E5"/>
    <w:rsid w:val="00C37869"/>
    <w:rsid w:val="00C442D1"/>
    <w:rsid w:val="00C46680"/>
    <w:rsid w:val="00C46A38"/>
    <w:rsid w:val="00C46A8E"/>
    <w:rsid w:val="00C46BFD"/>
    <w:rsid w:val="00C503CB"/>
    <w:rsid w:val="00C506DB"/>
    <w:rsid w:val="00C53808"/>
    <w:rsid w:val="00C539F0"/>
    <w:rsid w:val="00C54508"/>
    <w:rsid w:val="00C55E23"/>
    <w:rsid w:val="00C56D53"/>
    <w:rsid w:val="00C608E8"/>
    <w:rsid w:val="00C6508A"/>
    <w:rsid w:val="00C65A9A"/>
    <w:rsid w:val="00C66079"/>
    <w:rsid w:val="00C734F4"/>
    <w:rsid w:val="00C75A5D"/>
    <w:rsid w:val="00C75DD8"/>
    <w:rsid w:val="00C760D4"/>
    <w:rsid w:val="00C76296"/>
    <w:rsid w:val="00C76629"/>
    <w:rsid w:val="00C768FB"/>
    <w:rsid w:val="00C76C89"/>
    <w:rsid w:val="00C854AE"/>
    <w:rsid w:val="00C854CE"/>
    <w:rsid w:val="00C8599F"/>
    <w:rsid w:val="00C960A6"/>
    <w:rsid w:val="00CA1390"/>
    <w:rsid w:val="00CA56DE"/>
    <w:rsid w:val="00CA57CB"/>
    <w:rsid w:val="00CA669B"/>
    <w:rsid w:val="00CA6C50"/>
    <w:rsid w:val="00CA6D1D"/>
    <w:rsid w:val="00CB1A08"/>
    <w:rsid w:val="00CB1E37"/>
    <w:rsid w:val="00CB4384"/>
    <w:rsid w:val="00CB607B"/>
    <w:rsid w:val="00CC0DC2"/>
    <w:rsid w:val="00CC29C4"/>
    <w:rsid w:val="00CD0A82"/>
    <w:rsid w:val="00CD0BF8"/>
    <w:rsid w:val="00CD13EB"/>
    <w:rsid w:val="00CD37A4"/>
    <w:rsid w:val="00CD3F53"/>
    <w:rsid w:val="00CD437F"/>
    <w:rsid w:val="00CD52B2"/>
    <w:rsid w:val="00CD6CC5"/>
    <w:rsid w:val="00CD7DA1"/>
    <w:rsid w:val="00CE3325"/>
    <w:rsid w:val="00CE5369"/>
    <w:rsid w:val="00CE62BD"/>
    <w:rsid w:val="00CE7DA1"/>
    <w:rsid w:val="00CF4CE6"/>
    <w:rsid w:val="00CF4D2F"/>
    <w:rsid w:val="00CF6BE0"/>
    <w:rsid w:val="00CF77D2"/>
    <w:rsid w:val="00CF7D6C"/>
    <w:rsid w:val="00D04E78"/>
    <w:rsid w:val="00D10409"/>
    <w:rsid w:val="00D10FFA"/>
    <w:rsid w:val="00D13955"/>
    <w:rsid w:val="00D14D9F"/>
    <w:rsid w:val="00D1675B"/>
    <w:rsid w:val="00D17BDF"/>
    <w:rsid w:val="00D236EC"/>
    <w:rsid w:val="00D23AFB"/>
    <w:rsid w:val="00D23D86"/>
    <w:rsid w:val="00D25030"/>
    <w:rsid w:val="00D250CD"/>
    <w:rsid w:val="00D25671"/>
    <w:rsid w:val="00D353FF"/>
    <w:rsid w:val="00D41407"/>
    <w:rsid w:val="00D42E3A"/>
    <w:rsid w:val="00D45CC3"/>
    <w:rsid w:val="00D46D67"/>
    <w:rsid w:val="00D4746B"/>
    <w:rsid w:val="00D53C0A"/>
    <w:rsid w:val="00D561AE"/>
    <w:rsid w:val="00D60F7A"/>
    <w:rsid w:val="00D61B27"/>
    <w:rsid w:val="00D630B8"/>
    <w:rsid w:val="00D6522B"/>
    <w:rsid w:val="00D6656F"/>
    <w:rsid w:val="00D70594"/>
    <w:rsid w:val="00D70924"/>
    <w:rsid w:val="00D732D8"/>
    <w:rsid w:val="00D73321"/>
    <w:rsid w:val="00D75393"/>
    <w:rsid w:val="00D77500"/>
    <w:rsid w:val="00D808A4"/>
    <w:rsid w:val="00D871C3"/>
    <w:rsid w:val="00D87F3B"/>
    <w:rsid w:val="00D903B7"/>
    <w:rsid w:val="00D911B4"/>
    <w:rsid w:val="00D912D9"/>
    <w:rsid w:val="00D92055"/>
    <w:rsid w:val="00D93069"/>
    <w:rsid w:val="00D95195"/>
    <w:rsid w:val="00D954A6"/>
    <w:rsid w:val="00D97421"/>
    <w:rsid w:val="00D97639"/>
    <w:rsid w:val="00DA08D0"/>
    <w:rsid w:val="00DA219B"/>
    <w:rsid w:val="00DA3B47"/>
    <w:rsid w:val="00DA46DF"/>
    <w:rsid w:val="00DA67A4"/>
    <w:rsid w:val="00DB3520"/>
    <w:rsid w:val="00DB58DF"/>
    <w:rsid w:val="00DC09D4"/>
    <w:rsid w:val="00DC4601"/>
    <w:rsid w:val="00DC58D8"/>
    <w:rsid w:val="00DC7FFC"/>
    <w:rsid w:val="00DD0F4D"/>
    <w:rsid w:val="00DD231F"/>
    <w:rsid w:val="00DD273B"/>
    <w:rsid w:val="00DD3F47"/>
    <w:rsid w:val="00DD70BC"/>
    <w:rsid w:val="00DE00D2"/>
    <w:rsid w:val="00DE2995"/>
    <w:rsid w:val="00DE78BB"/>
    <w:rsid w:val="00DF1961"/>
    <w:rsid w:val="00DF6440"/>
    <w:rsid w:val="00E02990"/>
    <w:rsid w:val="00E10575"/>
    <w:rsid w:val="00E1239F"/>
    <w:rsid w:val="00E133A3"/>
    <w:rsid w:val="00E17BBF"/>
    <w:rsid w:val="00E21352"/>
    <w:rsid w:val="00E2259E"/>
    <w:rsid w:val="00E2315D"/>
    <w:rsid w:val="00E2336F"/>
    <w:rsid w:val="00E235B4"/>
    <w:rsid w:val="00E23BE6"/>
    <w:rsid w:val="00E25228"/>
    <w:rsid w:val="00E26660"/>
    <w:rsid w:val="00E30708"/>
    <w:rsid w:val="00E30D29"/>
    <w:rsid w:val="00E32465"/>
    <w:rsid w:val="00E32CAD"/>
    <w:rsid w:val="00E3315D"/>
    <w:rsid w:val="00E3714F"/>
    <w:rsid w:val="00E41E74"/>
    <w:rsid w:val="00E46529"/>
    <w:rsid w:val="00E51BED"/>
    <w:rsid w:val="00E65D66"/>
    <w:rsid w:val="00E72176"/>
    <w:rsid w:val="00E721A7"/>
    <w:rsid w:val="00E73368"/>
    <w:rsid w:val="00E7517C"/>
    <w:rsid w:val="00E7638C"/>
    <w:rsid w:val="00E76A49"/>
    <w:rsid w:val="00E76C01"/>
    <w:rsid w:val="00E7712F"/>
    <w:rsid w:val="00E77341"/>
    <w:rsid w:val="00E774BA"/>
    <w:rsid w:val="00E806CF"/>
    <w:rsid w:val="00E80F4B"/>
    <w:rsid w:val="00E80FA7"/>
    <w:rsid w:val="00E83661"/>
    <w:rsid w:val="00E85A69"/>
    <w:rsid w:val="00E86B42"/>
    <w:rsid w:val="00E87D8C"/>
    <w:rsid w:val="00E967F5"/>
    <w:rsid w:val="00EA49E0"/>
    <w:rsid w:val="00EA4C57"/>
    <w:rsid w:val="00EA6F84"/>
    <w:rsid w:val="00EB0A6B"/>
    <w:rsid w:val="00EB366C"/>
    <w:rsid w:val="00EB37D6"/>
    <w:rsid w:val="00EB518A"/>
    <w:rsid w:val="00EB74B7"/>
    <w:rsid w:val="00EC004A"/>
    <w:rsid w:val="00EC0166"/>
    <w:rsid w:val="00EC20A3"/>
    <w:rsid w:val="00EC2484"/>
    <w:rsid w:val="00EC32F9"/>
    <w:rsid w:val="00EC4CAE"/>
    <w:rsid w:val="00EC5628"/>
    <w:rsid w:val="00ED4366"/>
    <w:rsid w:val="00ED5DCD"/>
    <w:rsid w:val="00ED6D84"/>
    <w:rsid w:val="00ED6FC6"/>
    <w:rsid w:val="00ED71F8"/>
    <w:rsid w:val="00EE005D"/>
    <w:rsid w:val="00EE232E"/>
    <w:rsid w:val="00EE3B6D"/>
    <w:rsid w:val="00EE5989"/>
    <w:rsid w:val="00EF49A2"/>
    <w:rsid w:val="00EF57FB"/>
    <w:rsid w:val="00EF5A48"/>
    <w:rsid w:val="00EF797C"/>
    <w:rsid w:val="00F035B5"/>
    <w:rsid w:val="00F05372"/>
    <w:rsid w:val="00F07CE7"/>
    <w:rsid w:val="00F10560"/>
    <w:rsid w:val="00F10BDD"/>
    <w:rsid w:val="00F14030"/>
    <w:rsid w:val="00F15A0A"/>
    <w:rsid w:val="00F2212E"/>
    <w:rsid w:val="00F2624A"/>
    <w:rsid w:val="00F30DE0"/>
    <w:rsid w:val="00F31FFE"/>
    <w:rsid w:val="00F350CB"/>
    <w:rsid w:val="00F36170"/>
    <w:rsid w:val="00F368D9"/>
    <w:rsid w:val="00F40BEA"/>
    <w:rsid w:val="00F44144"/>
    <w:rsid w:val="00F478A8"/>
    <w:rsid w:val="00F47E49"/>
    <w:rsid w:val="00F50119"/>
    <w:rsid w:val="00F52C1D"/>
    <w:rsid w:val="00F53A30"/>
    <w:rsid w:val="00F56589"/>
    <w:rsid w:val="00F57740"/>
    <w:rsid w:val="00F57848"/>
    <w:rsid w:val="00F625F4"/>
    <w:rsid w:val="00F62B31"/>
    <w:rsid w:val="00F63766"/>
    <w:rsid w:val="00F637BA"/>
    <w:rsid w:val="00F64FC8"/>
    <w:rsid w:val="00F667D6"/>
    <w:rsid w:val="00F71E50"/>
    <w:rsid w:val="00F72398"/>
    <w:rsid w:val="00F74230"/>
    <w:rsid w:val="00F82BE5"/>
    <w:rsid w:val="00F8527B"/>
    <w:rsid w:val="00F958C6"/>
    <w:rsid w:val="00FA0B93"/>
    <w:rsid w:val="00FA391C"/>
    <w:rsid w:val="00FA5B65"/>
    <w:rsid w:val="00FA711B"/>
    <w:rsid w:val="00FB3103"/>
    <w:rsid w:val="00FB3CC3"/>
    <w:rsid w:val="00FB5203"/>
    <w:rsid w:val="00FB759F"/>
    <w:rsid w:val="00FC097F"/>
    <w:rsid w:val="00FC18B1"/>
    <w:rsid w:val="00FC4884"/>
    <w:rsid w:val="00FC530B"/>
    <w:rsid w:val="00FC6921"/>
    <w:rsid w:val="00FD2D49"/>
    <w:rsid w:val="00FD34E1"/>
    <w:rsid w:val="00FD4713"/>
    <w:rsid w:val="00FD77D0"/>
    <w:rsid w:val="00FE38A6"/>
    <w:rsid w:val="00FE7DF6"/>
    <w:rsid w:val="00FF0A2A"/>
    <w:rsid w:val="00FF1DCA"/>
    <w:rsid w:val="00FF3E70"/>
    <w:rsid w:val="00FF5667"/>
    <w:rsid w:val="00FF59D5"/>
    <w:rsid w:val="060D7E18"/>
    <w:rsid w:val="06C65B91"/>
    <w:rsid w:val="0A7C5973"/>
    <w:rsid w:val="0FF3FA4F"/>
    <w:rsid w:val="111FECA1"/>
    <w:rsid w:val="17AEF94C"/>
    <w:rsid w:val="1822C0AE"/>
    <w:rsid w:val="196219DC"/>
    <w:rsid w:val="1BFD13ED"/>
    <w:rsid w:val="26360E3C"/>
    <w:rsid w:val="29756346"/>
    <w:rsid w:val="2CF3746C"/>
    <w:rsid w:val="3046D1C4"/>
    <w:rsid w:val="324AB9FC"/>
    <w:rsid w:val="3ACFD051"/>
    <w:rsid w:val="4B11FE0F"/>
    <w:rsid w:val="68C12E78"/>
    <w:rsid w:val="6A47A376"/>
    <w:rsid w:val="6B2EDBCE"/>
    <w:rsid w:val="6B8C51EF"/>
    <w:rsid w:val="6C8A50A5"/>
    <w:rsid w:val="7558047C"/>
    <w:rsid w:val="79EDB0C7"/>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7DF0A2E"/>
  <w15:chartTrackingRefBased/>
  <w15:docId w15:val="{3FE51F49-3560-45DF-B5C9-27B01BD083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3C3C3C" w:themeColor="text1"/>
        <w:sz w:val="21"/>
        <w:szCs w:val="21"/>
        <w:lang w:val="en-GB" w:eastAsia="en-US" w:bidi="ar-SA"/>
      </w:rPr>
    </w:rPrDefault>
    <w:pPrDefault>
      <w:pPr>
        <w:spacing w:before="120"/>
      </w:pPr>
    </w:pPrDefault>
  </w:docDefaults>
  <w:latentStyles w:defLockedState="0" w:defUIPriority="99" w:defSemiHidden="0" w:defUnhideWhenUsed="0" w:defQFormat="0" w:count="376">
    <w:lsdException w:name="Normal" w:uiPriority="0" w:qFormat="1"/>
    <w:lsdException w:name="heading 1" w:uiPriority="4" w:qFormat="1"/>
    <w:lsdException w:name="heading 2" w:semiHidden="1" w:uiPriority="4" w:unhideWhenUsed="1" w:qFormat="1"/>
    <w:lsdException w:name="heading 3" w:semiHidden="1" w:uiPriority="4" w:unhideWhenUsed="1"/>
    <w:lsdException w:name="heading 4" w:semiHidden="1" w:uiPriority="4" w:unhideWhenUsed="1"/>
    <w:lsdException w:name="heading 5" w:semiHidden="1" w:uiPriority="4" w:unhideWhenUsed="1" w:qFormat="1"/>
    <w:lsdException w:name="heading 6" w:semiHidden="1" w:uiPriority="4" w:unhideWhenUsed="1" w:qFormat="1"/>
    <w:lsdException w:name="heading 7" w:semiHidden="1" w:uiPriority="4" w:unhideWhenUsed="1" w:qFormat="1"/>
    <w:lsdException w:name="heading 8" w:semiHidden="1" w:uiPriority="4" w:unhideWhenUsed="1" w:qFormat="1"/>
    <w:lsdException w:name="heading 9" w:semiHidden="1" w:uiPriority="4"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lsdException w:name="footnote text" w:semiHidden="1" w:uiPriority="35" w:unhideWhenUsed="1"/>
    <w:lsdException w:name="annotation text" w:semiHidden="1" w:unhideWhenUsed="1"/>
    <w:lsdException w:name="header" w:semiHidden="1" w:uiPriority="36" w:unhideWhenUsed="1"/>
    <w:lsdException w:name="footer" w:semiHidden="1" w:uiPriority="36" w:unhideWhenUsed="1"/>
    <w:lsdException w:name="index heading" w:semiHidden="1"/>
    <w:lsdException w:name="caption" w:semiHidden="1" w:uiPriority="7" w:unhideWhenUsed="1"/>
    <w:lsdException w:name="table of figures" w:semiHidden="1" w:unhideWhenUsed="1"/>
    <w:lsdException w:name="envelope address" w:semiHidden="1"/>
    <w:lsdException w:name="envelope return" w:semiHidden="1"/>
    <w:lsdException w:name="footnote reference" w:semiHidden="1" w:uiPriority="35" w:unhideWhenUsed="1"/>
    <w:lsdException w:name="annotation reference" w:semiHidden="1" w:unhideWhenUsed="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lsdException w:name="FollowedHyperlink" w:semiHidden="1" w:uiPriority="37" w:unhideWhenUsed="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lsdException w:name="Intense Reference" w:semiHidden="1" w:uiPriority="32" w:qFormat="1"/>
    <w:lsdException w:name="Book Title" w:semiHidden="1" w:uiPriority="33" w:qFormat="1"/>
    <w:lsdException w:name="Bibliography" w:semiHidden="1" w:uiPriority="37"/>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aliases w:val="±BodyText"/>
    <w:qFormat/>
    <w:rsid w:val="001E7722"/>
  </w:style>
  <w:style w:type="paragraph" w:styleId="Heading1">
    <w:name w:val="heading 1"/>
    <w:aliases w:val="±Head1"/>
    <w:basedOn w:val="Head1NonToc"/>
    <w:next w:val="Normal"/>
    <w:link w:val="Heading1Char"/>
    <w:uiPriority w:val="4"/>
    <w:semiHidden/>
    <w:qFormat/>
    <w:rsid w:val="00EB74B7"/>
    <w:pPr>
      <w:numPr>
        <w:numId w:val="7"/>
      </w:numPr>
      <w:spacing w:before="600"/>
    </w:pPr>
  </w:style>
  <w:style w:type="paragraph" w:styleId="Heading2">
    <w:name w:val="heading 2"/>
    <w:aliases w:val="±Head2"/>
    <w:basedOn w:val="NoNumHead2"/>
    <w:next w:val="Normal"/>
    <w:link w:val="Heading2Char"/>
    <w:uiPriority w:val="4"/>
    <w:semiHidden/>
    <w:qFormat/>
    <w:rsid w:val="00EB74B7"/>
    <w:pPr>
      <w:numPr>
        <w:ilvl w:val="1"/>
        <w:numId w:val="7"/>
      </w:numPr>
    </w:pPr>
  </w:style>
  <w:style w:type="paragraph" w:styleId="Heading3">
    <w:name w:val="heading 3"/>
    <w:aliases w:val="±Head3"/>
    <w:basedOn w:val="NoNumHead2"/>
    <w:next w:val="Normal"/>
    <w:link w:val="Heading3Char"/>
    <w:uiPriority w:val="4"/>
    <w:semiHidden/>
    <w:rsid w:val="00EB74B7"/>
    <w:pPr>
      <w:numPr>
        <w:ilvl w:val="2"/>
        <w:numId w:val="7"/>
      </w:numPr>
      <w:outlineLvl w:val="2"/>
    </w:pPr>
    <w:rPr>
      <w:sz w:val="24"/>
    </w:rPr>
  </w:style>
  <w:style w:type="paragraph" w:styleId="Heading4">
    <w:name w:val="heading 4"/>
    <w:aliases w:val="±Head4"/>
    <w:basedOn w:val="NoNumHead2"/>
    <w:next w:val="Normal"/>
    <w:link w:val="Heading4Char"/>
    <w:uiPriority w:val="4"/>
    <w:semiHidden/>
    <w:rsid w:val="00EB74B7"/>
    <w:pPr>
      <w:numPr>
        <w:ilvl w:val="3"/>
        <w:numId w:val="7"/>
      </w:numPr>
      <w:outlineLvl w:val="3"/>
    </w:pPr>
    <w:rPr>
      <w:sz w:val="22"/>
    </w:rPr>
  </w:style>
  <w:style w:type="paragraph" w:styleId="Heading5">
    <w:name w:val="heading 5"/>
    <w:aliases w:val="±Head5"/>
    <w:basedOn w:val="NoNumHead2"/>
    <w:next w:val="Normal"/>
    <w:link w:val="Heading5Char"/>
    <w:uiPriority w:val="4"/>
    <w:semiHidden/>
    <w:rsid w:val="00EB74B7"/>
    <w:pPr>
      <w:keepLines/>
      <w:spacing w:after="0"/>
      <w:outlineLvl w:val="4"/>
    </w:pPr>
    <w:rPr>
      <w:rFonts w:eastAsiaTheme="majorEastAsia" w:cstheme="majorBidi"/>
      <w:b w:val="0"/>
    </w:rPr>
  </w:style>
  <w:style w:type="paragraph" w:styleId="Heading6">
    <w:name w:val="heading 6"/>
    <w:aliases w:val="±Head6"/>
    <w:basedOn w:val="NoNumHead2"/>
    <w:next w:val="Normal"/>
    <w:link w:val="Heading6Char"/>
    <w:uiPriority w:val="4"/>
    <w:semiHidden/>
    <w:rsid w:val="00EB74B7"/>
    <w:pPr>
      <w:keepLines/>
      <w:spacing w:after="0"/>
      <w:outlineLvl w:val="5"/>
    </w:pPr>
    <w:rPr>
      <w:rFonts w:eastAsiaTheme="majorEastAsia" w:cstheme="majorBidi"/>
      <w:b w:val="0"/>
      <w:i/>
      <w:iCs/>
    </w:rPr>
  </w:style>
  <w:style w:type="paragraph" w:styleId="Heading7">
    <w:name w:val="heading 7"/>
    <w:aliases w:val="±Head7"/>
    <w:basedOn w:val="NoNumHead2"/>
    <w:next w:val="Normal"/>
    <w:link w:val="Heading7Char"/>
    <w:uiPriority w:val="4"/>
    <w:semiHidden/>
    <w:rsid w:val="00EB74B7"/>
    <w:pPr>
      <w:keepLines/>
      <w:spacing w:after="0"/>
      <w:outlineLvl w:val="6"/>
    </w:pPr>
    <w:rPr>
      <w:rFonts w:eastAsiaTheme="majorEastAsia" w:cstheme="majorBidi"/>
      <w:b w:val="0"/>
      <w:iCs/>
    </w:rPr>
  </w:style>
  <w:style w:type="paragraph" w:styleId="Heading8">
    <w:name w:val="heading 8"/>
    <w:aliases w:val="±Head8"/>
    <w:basedOn w:val="NoNumHead2"/>
    <w:next w:val="Normal"/>
    <w:link w:val="Heading8Char"/>
    <w:uiPriority w:val="4"/>
    <w:semiHidden/>
    <w:rsid w:val="00EB74B7"/>
    <w:pPr>
      <w:keepLines/>
      <w:spacing w:after="0"/>
      <w:outlineLvl w:val="7"/>
    </w:pPr>
    <w:rPr>
      <w:rFonts w:eastAsiaTheme="majorEastAsia" w:cstheme="majorBidi"/>
    </w:rPr>
  </w:style>
  <w:style w:type="paragraph" w:styleId="Heading9">
    <w:name w:val="heading 9"/>
    <w:aliases w:val="±Head9"/>
    <w:basedOn w:val="NoNumHead2"/>
    <w:next w:val="Normal"/>
    <w:link w:val="Heading9Char"/>
    <w:uiPriority w:val="4"/>
    <w:semiHidden/>
    <w:rsid w:val="00EB74B7"/>
    <w:pPr>
      <w:keepLines/>
      <w:spacing w:after="0"/>
      <w:outlineLvl w:val="8"/>
    </w:pPr>
    <w:rPr>
      <w:rFonts w:eastAsiaTheme="majorEastAsia" w:cstheme="majorBidi"/>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lphaNumBullet1">
    <w:name w:val="±AlphaNumBullet1"/>
    <w:basedOn w:val="Normal"/>
    <w:uiPriority w:val="1"/>
    <w:qFormat/>
    <w:rsid w:val="00EB74B7"/>
    <w:pPr>
      <w:numPr>
        <w:numId w:val="3"/>
      </w:numPr>
      <w:spacing w:before="60" w:after="60"/>
    </w:pPr>
  </w:style>
  <w:style w:type="paragraph" w:customStyle="1" w:styleId="AlphaNumBullet2">
    <w:name w:val="±AlphaNumBullet2"/>
    <w:basedOn w:val="Normal"/>
    <w:uiPriority w:val="1"/>
    <w:rsid w:val="00EB74B7"/>
    <w:pPr>
      <w:numPr>
        <w:ilvl w:val="1"/>
        <w:numId w:val="3"/>
      </w:numPr>
      <w:spacing w:before="60" w:after="60"/>
    </w:pPr>
  </w:style>
  <w:style w:type="paragraph" w:customStyle="1" w:styleId="AlphaNumBullet3">
    <w:name w:val="±AlphaNumBullet3"/>
    <w:basedOn w:val="Normal"/>
    <w:uiPriority w:val="1"/>
    <w:rsid w:val="00EB74B7"/>
    <w:pPr>
      <w:numPr>
        <w:ilvl w:val="2"/>
        <w:numId w:val="3"/>
      </w:numPr>
      <w:spacing w:before="60" w:after="60"/>
    </w:pPr>
  </w:style>
  <w:style w:type="paragraph" w:customStyle="1" w:styleId="AppBodyTextNum">
    <w:name w:val="±AppBodyTextNum"/>
    <w:basedOn w:val="Normal"/>
    <w:uiPriority w:val="28"/>
    <w:semiHidden/>
    <w:qFormat/>
    <w:rsid w:val="00EB74B7"/>
  </w:style>
  <w:style w:type="paragraph" w:customStyle="1" w:styleId="AppAlphaNumBullet1">
    <w:name w:val="±AppAlphaNumBullet1"/>
    <w:basedOn w:val="AppBodyTextNum"/>
    <w:uiPriority w:val="28"/>
    <w:semiHidden/>
    <w:qFormat/>
    <w:rsid w:val="00EB74B7"/>
  </w:style>
  <w:style w:type="paragraph" w:customStyle="1" w:styleId="AppAlphaNumBullet2">
    <w:name w:val="±AppAlphaNumBullet2"/>
    <w:basedOn w:val="AppBodyTextNum"/>
    <w:uiPriority w:val="28"/>
    <w:semiHidden/>
    <w:qFormat/>
    <w:rsid w:val="00EB74B7"/>
  </w:style>
  <w:style w:type="paragraph" w:customStyle="1" w:styleId="AppAlphaNumBullet3">
    <w:name w:val="±AppAlphaNumBullet3"/>
    <w:basedOn w:val="AppBodyTextNum"/>
    <w:uiPriority w:val="28"/>
    <w:semiHidden/>
    <w:qFormat/>
    <w:rsid w:val="00EB74B7"/>
  </w:style>
  <w:style w:type="paragraph" w:styleId="NoSpacing">
    <w:name w:val="No Spacing"/>
    <w:aliases w:val="±BaseStyle"/>
    <w:rsid w:val="00EB74B7"/>
    <w:pPr>
      <w:spacing w:before="0"/>
    </w:pPr>
    <w:rPr>
      <w:rFonts w:cs="Arial"/>
      <w:szCs w:val="20"/>
    </w:rPr>
  </w:style>
  <w:style w:type="paragraph" w:customStyle="1" w:styleId="Head1NonToc">
    <w:name w:val="±Head1NonToc"/>
    <w:basedOn w:val="NoSpacing"/>
    <w:next w:val="Normal"/>
    <w:uiPriority w:val="3"/>
    <w:semiHidden/>
    <w:rsid w:val="00EB74B7"/>
    <w:pPr>
      <w:keepNext/>
      <w:spacing w:before="480" w:after="120" w:line="216" w:lineRule="auto"/>
      <w:outlineLvl w:val="0"/>
    </w:pPr>
    <w:rPr>
      <w:rFonts w:asciiTheme="majorHAnsi" w:hAnsiTheme="majorHAnsi"/>
      <w:b/>
      <w:color w:val="28465F"/>
      <w:sz w:val="36"/>
    </w:rPr>
  </w:style>
  <w:style w:type="paragraph" w:customStyle="1" w:styleId="Divider">
    <w:name w:val="±Divider"/>
    <w:basedOn w:val="Head1NonToc"/>
    <w:next w:val="Normal"/>
    <w:uiPriority w:val="5"/>
    <w:semiHidden/>
    <w:rsid w:val="00EB74B7"/>
    <w:rPr>
      <w:sz w:val="72"/>
    </w:rPr>
  </w:style>
  <w:style w:type="paragraph" w:customStyle="1" w:styleId="AppHead1">
    <w:name w:val="±AppHead1"/>
    <w:basedOn w:val="Head1NonToc"/>
    <w:next w:val="Normal"/>
    <w:uiPriority w:val="6"/>
    <w:semiHidden/>
    <w:rsid w:val="00EB74B7"/>
    <w:pPr>
      <w:numPr>
        <w:numId w:val="4"/>
      </w:numPr>
    </w:pPr>
  </w:style>
  <w:style w:type="paragraph" w:customStyle="1" w:styleId="AppHead2">
    <w:name w:val="±AppHead2"/>
    <w:basedOn w:val="Head1NonToc"/>
    <w:next w:val="Normal"/>
    <w:uiPriority w:val="6"/>
    <w:semiHidden/>
    <w:rsid w:val="00EB74B7"/>
    <w:pPr>
      <w:numPr>
        <w:ilvl w:val="1"/>
        <w:numId w:val="4"/>
      </w:numPr>
      <w:outlineLvl w:val="1"/>
    </w:pPr>
    <w:rPr>
      <w:sz w:val="28"/>
    </w:rPr>
  </w:style>
  <w:style w:type="paragraph" w:customStyle="1" w:styleId="AppHead3">
    <w:name w:val="±AppHead3"/>
    <w:basedOn w:val="Head1NonToc"/>
    <w:next w:val="Normal"/>
    <w:uiPriority w:val="6"/>
    <w:semiHidden/>
    <w:rsid w:val="00EB74B7"/>
    <w:pPr>
      <w:numPr>
        <w:ilvl w:val="2"/>
        <w:numId w:val="4"/>
      </w:numPr>
      <w:outlineLvl w:val="2"/>
    </w:pPr>
    <w:rPr>
      <w:sz w:val="24"/>
    </w:rPr>
  </w:style>
  <w:style w:type="paragraph" w:customStyle="1" w:styleId="BodyHeading">
    <w:name w:val="±BodyHeading"/>
    <w:basedOn w:val="Normal"/>
    <w:next w:val="Normal"/>
    <w:uiPriority w:val="2"/>
    <w:qFormat/>
    <w:rsid w:val="00EB74B7"/>
    <w:pPr>
      <w:keepNext/>
      <w:spacing w:before="240" w:after="120"/>
    </w:pPr>
    <w:rPr>
      <w:b/>
      <w:color w:val="00A0A4" w:themeColor="accent1"/>
    </w:rPr>
  </w:style>
  <w:style w:type="paragraph" w:customStyle="1" w:styleId="BodyTextNum">
    <w:name w:val="±BodyTextNum"/>
    <w:basedOn w:val="Normal"/>
    <w:uiPriority w:val="28"/>
    <w:semiHidden/>
    <w:rsid w:val="00EB74B7"/>
  </w:style>
  <w:style w:type="paragraph" w:styleId="Caption">
    <w:name w:val="caption"/>
    <w:aliases w:val="±Caption"/>
    <w:basedOn w:val="BodyHeading"/>
    <w:next w:val="Normal"/>
    <w:link w:val="CaptionChar"/>
    <w:uiPriority w:val="7"/>
    <w:semiHidden/>
    <w:rsid w:val="00EB74B7"/>
    <w:pPr>
      <w:tabs>
        <w:tab w:val="left" w:pos="1134"/>
      </w:tabs>
      <w:spacing w:after="60"/>
      <w:ind w:left="1134" w:hanging="1134"/>
    </w:pPr>
    <w:rPr>
      <w:rFonts w:eastAsia="Calibri"/>
      <w:color w:val="3C3C3C" w:themeColor="text1"/>
      <w:sz w:val="20"/>
    </w:rPr>
  </w:style>
  <w:style w:type="character" w:customStyle="1" w:styleId="CaptionChar">
    <w:name w:val="Caption Char"/>
    <w:aliases w:val="±Caption Char"/>
    <w:basedOn w:val="DefaultParagraphFont"/>
    <w:link w:val="Caption"/>
    <w:uiPriority w:val="7"/>
    <w:semiHidden/>
    <w:rsid w:val="00537052"/>
    <w:rPr>
      <w:rFonts w:eastAsia="Calibri"/>
      <w:b/>
      <w:sz w:val="20"/>
    </w:rPr>
  </w:style>
  <w:style w:type="paragraph" w:customStyle="1" w:styleId="CaptionWide">
    <w:name w:val="±CaptionWide"/>
    <w:basedOn w:val="Caption"/>
    <w:next w:val="Normal"/>
    <w:uiPriority w:val="7"/>
    <w:semiHidden/>
    <w:rsid w:val="00EB74B7"/>
    <w:pPr>
      <w:tabs>
        <w:tab w:val="clear" w:pos="1134"/>
        <w:tab w:val="left" w:pos="284"/>
      </w:tabs>
      <w:ind w:left="283"/>
    </w:pPr>
    <w:rPr>
      <w:bCs/>
    </w:rPr>
  </w:style>
  <w:style w:type="paragraph" w:customStyle="1" w:styleId="CoverJobTitle">
    <w:name w:val="±CoverJobTitle"/>
    <w:basedOn w:val="NoSpacing"/>
    <w:uiPriority w:val="34"/>
    <w:semiHidden/>
    <w:rsid w:val="004151AD"/>
    <w:pPr>
      <w:spacing w:after="400"/>
    </w:pPr>
    <w:rPr>
      <w:b/>
      <w:color w:val="009DDB"/>
      <w:sz w:val="72"/>
    </w:rPr>
  </w:style>
  <w:style w:type="paragraph" w:customStyle="1" w:styleId="CoverConfi">
    <w:name w:val="±CoverConfi"/>
    <w:basedOn w:val="NoSpacing"/>
    <w:uiPriority w:val="34"/>
    <w:semiHidden/>
    <w:rsid w:val="00EB74B7"/>
    <w:pPr>
      <w:spacing w:before="40" w:after="40"/>
    </w:pPr>
  </w:style>
  <w:style w:type="paragraph" w:customStyle="1" w:styleId="CoverGrade">
    <w:name w:val="±CoverGrade"/>
    <w:basedOn w:val="NoSpacing"/>
    <w:uiPriority w:val="34"/>
    <w:semiHidden/>
    <w:rsid w:val="004151AD"/>
    <w:pPr>
      <w:spacing w:before="180"/>
    </w:pPr>
    <w:rPr>
      <w:color w:val="FFFFFF" w:themeColor="background1"/>
      <w:sz w:val="24"/>
    </w:rPr>
  </w:style>
  <w:style w:type="paragraph" w:customStyle="1" w:styleId="CoverDraft">
    <w:name w:val="±CoverDraft"/>
    <w:basedOn w:val="NoSpacing"/>
    <w:uiPriority w:val="34"/>
    <w:semiHidden/>
    <w:rsid w:val="00EB74B7"/>
  </w:style>
  <w:style w:type="paragraph" w:customStyle="1" w:styleId="CoverDirectorate">
    <w:name w:val="±CoverDirectorate"/>
    <w:basedOn w:val="NoSpacing"/>
    <w:uiPriority w:val="34"/>
    <w:semiHidden/>
    <w:rsid w:val="000C6725"/>
    <w:pPr>
      <w:spacing w:before="60"/>
    </w:pPr>
    <w:rPr>
      <w:b/>
      <w:color w:val="FFFFFF" w:themeColor="background1"/>
      <w:sz w:val="32"/>
    </w:rPr>
  </w:style>
  <w:style w:type="paragraph" w:customStyle="1" w:styleId="CoverDepartment">
    <w:name w:val="±CoverDepartment"/>
    <w:basedOn w:val="NoSpacing"/>
    <w:uiPriority w:val="34"/>
    <w:semiHidden/>
    <w:rsid w:val="000C6725"/>
    <w:pPr>
      <w:spacing w:before="60"/>
    </w:pPr>
    <w:rPr>
      <w:b/>
      <w:color w:val="FFFFFF" w:themeColor="background1"/>
      <w:sz w:val="32"/>
    </w:rPr>
  </w:style>
  <w:style w:type="paragraph" w:customStyle="1" w:styleId="CoverType">
    <w:name w:val="±CoverType"/>
    <w:basedOn w:val="NoSpacing"/>
    <w:uiPriority w:val="34"/>
    <w:semiHidden/>
    <w:rsid w:val="00EB74B7"/>
  </w:style>
  <w:style w:type="paragraph" w:customStyle="1" w:styleId="Hidden">
    <w:name w:val="±Hidden"/>
    <w:basedOn w:val="NoSpacing"/>
    <w:uiPriority w:val="33"/>
    <w:semiHidden/>
    <w:rsid w:val="00EB74B7"/>
    <w:pPr>
      <w:framePr w:wrap="around" w:vAnchor="page" w:hAnchor="page" w:xAlign="right" w:yAlign="bottom"/>
    </w:pPr>
    <w:rPr>
      <w:color w:val="C00000"/>
    </w:rPr>
  </w:style>
  <w:style w:type="paragraph" w:customStyle="1" w:styleId="IllustrateLeft">
    <w:name w:val="±IllustrateLeft"/>
    <w:basedOn w:val="NoSpacing"/>
    <w:uiPriority w:val="33"/>
    <w:semiHidden/>
    <w:rsid w:val="00EB74B7"/>
  </w:style>
  <w:style w:type="paragraph" w:customStyle="1" w:styleId="IllustrateCentre">
    <w:name w:val="±IllustrateCentre"/>
    <w:basedOn w:val="IllustrateLeft"/>
    <w:uiPriority w:val="33"/>
    <w:semiHidden/>
    <w:rsid w:val="00EB74B7"/>
    <w:pPr>
      <w:spacing w:before="120"/>
      <w:jc w:val="center"/>
    </w:pPr>
  </w:style>
  <w:style w:type="paragraph" w:customStyle="1" w:styleId="IllustrateRight">
    <w:name w:val="±IllustrateRight"/>
    <w:basedOn w:val="IllustrateLeft"/>
    <w:uiPriority w:val="33"/>
    <w:semiHidden/>
    <w:rsid w:val="00EB74B7"/>
    <w:pPr>
      <w:jc w:val="right"/>
    </w:pPr>
  </w:style>
  <w:style w:type="paragraph" w:customStyle="1" w:styleId="KeyMsgText">
    <w:name w:val="±KeyMsgText"/>
    <w:basedOn w:val="Normal"/>
    <w:uiPriority w:val="32"/>
    <w:semiHidden/>
    <w:rsid w:val="000C6725"/>
    <w:rPr>
      <w:sz w:val="20"/>
    </w:rPr>
  </w:style>
  <w:style w:type="paragraph" w:customStyle="1" w:styleId="KeyMsgHead">
    <w:name w:val="±KeyMsgHead"/>
    <w:basedOn w:val="KeyMsgText"/>
    <w:uiPriority w:val="32"/>
    <w:semiHidden/>
    <w:rsid w:val="00EB74B7"/>
    <w:pPr>
      <w:keepNext/>
      <w:pBdr>
        <w:bottom w:val="single" w:sz="12" w:space="6" w:color="FF8200" w:themeColor="text2"/>
      </w:pBdr>
      <w:spacing w:before="0" w:after="120"/>
    </w:pPr>
    <w:rPr>
      <w:b/>
      <w:color w:val="28465F"/>
    </w:rPr>
  </w:style>
  <w:style w:type="paragraph" w:customStyle="1" w:styleId="NoNumHead1">
    <w:name w:val="±NoNumHead1"/>
    <w:basedOn w:val="Head1NonToc"/>
    <w:next w:val="Normal"/>
    <w:uiPriority w:val="3"/>
    <w:semiHidden/>
    <w:rsid w:val="00EB74B7"/>
  </w:style>
  <w:style w:type="paragraph" w:customStyle="1" w:styleId="NoNumHead2">
    <w:name w:val="±NoNumHead2"/>
    <w:basedOn w:val="NoNumHead1"/>
    <w:next w:val="Normal"/>
    <w:uiPriority w:val="3"/>
    <w:semiHidden/>
    <w:rsid w:val="006A0609"/>
    <w:pPr>
      <w:spacing w:before="360"/>
      <w:outlineLvl w:val="1"/>
    </w:pPr>
    <w:rPr>
      <w:sz w:val="28"/>
    </w:rPr>
  </w:style>
  <w:style w:type="paragraph" w:customStyle="1" w:styleId="QuoteText">
    <w:name w:val="±QuoteText"/>
    <w:basedOn w:val="Normal"/>
    <w:next w:val="QuoteSource"/>
    <w:uiPriority w:val="32"/>
    <w:semiHidden/>
    <w:rsid w:val="00EB74B7"/>
    <w:pPr>
      <w:keepNext/>
      <w:spacing w:before="240" w:after="240"/>
    </w:pPr>
    <w:rPr>
      <w:b/>
      <w:color w:val="28465F"/>
      <w:sz w:val="24"/>
    </w:rPr>
  </w:style>
  <w:style w:type="paragraph" w:customStyle="1" w:styleId="Source">
    <w:name w:val="±Source"/>
    <w:basedOn w:val="Normal"/>
    <w:next w:val="Normal"/>
    <w:uiPriority w:val="8"/>
    <w:semiHidden/>
    <w:rsid w:val="00EB74B7"/>
    <w:pPr>
      <w:tabs>
        <w:tab w:val="left" w:pos="851"/>
      </w:tabs>
      <w:spacing w:before="60" w:after="60"/>
      <w:ind w:left="851" w:hanging="851"/>
    </w:pPr>
    <w:rPr>
      <w:rFonts w:eastAsia="Calibri"/>
      <w:i/>
      <w:sz w:val="18"/>
    </w:rPr>
  </w:style>
  <w:style w:type="paragraph" w:customStyle="1" w:styleId="SourceWide">
    <w:name w:val="±SourceWide"/>
    <w:basedOn w:val="Source"/>
    <w:next w:val="Normal"/>
    <w:uiPriority w:val="8"/>
    <w:semiHidden/>
    <w:rsid w:val="00EB74B7"/>
    <w:pPr>
      <w:tabs>
        <w:tab w:val="clear" w:pos="851"/>
        <w:tab w:val="left" w:pos="284"/>
      </w:tabs>
      <w:ind w:left="283" w:hanging="1134"/>
    </w:pPr>
  </w:style>
  <w:style w:type="paragraph" w:customStyle="1" w:styleId="Spacer">
    <w:name w:val="±Spacer"/>
    <w:basedOn w:val="NoSpacing"/>
    <w:semiHidden/>
    <w:rsid w:val="00EB74B7"/>
    <w:rPr>
      <w:rFonts w:ascii="Arial" w:hAnsi="Arial"/>
      <w:sz w:val="2"/>
    </w:rPr>
  </w:style>
  <w:style w:type="paragraph" w:customStyle="1" w:styleId="SummaryText">
    <w:name w:val="±SummaryText"/>
    <w:basedOn w:val="Normal"/>
    <w:next w:val="Normal"/>
    <w:uiPriority w:val="28"/>
    <w:semiHidden/>
    <w:qFormat/>
    <w:rsid w:val="00EB74B7"/>
    <w:rPr>
      <w:color w:val="28465F"/>
      <w:sz w:val="24"/>
    </w:rPr>
  </w:style>
  <w:style w:type="paragraph" w:customStyle="1" w:styleId="SymbolBullet1">
    <w:name w:val="±SymbolBullet1"/>
    <w:basedOn w:val="Normal"/>
    <w:uiPriority w:val="1"/>
    <w:qFormat/>
    <w:rsid w:val="00EB74B7"/>
    <w:pPr>
      <w:numPr>
        <w:numId w:val="5"/>
      </w:numPr>
      <w:spacing w:before="60" w:after="60"/>
    </w:pPr>
    <w:rPr>
      <w:rFonts w:eastAsia="Calibri"/>
    </w:rPr>
  </w:style>
  <w:style w:type="paragraph" w:customStyle="1" w:styleId="SymbolBullet2">
    <w:name w:val="±SymbolBullet2"/>
    <w:basedOn w:val="Normal"/>
    <w:uiPriority w:val="1"/>
    <w:rsid w:val="00EB74B7"/>
    <w:pPr>
      <w:numPr>
        <w:ilvl w:val="1"/>
        <w:numId w:val="5"/>
      </w:numPr>
      <w:spacing w:before="60" w:after="60"/>
    </w:pPr>
  </w:style>
  <w:style w:type="paragraph" w:customStyle="1" w:styleId="SymbolBullet3">
    <w:name w:val="±SymbolBullet3"/>
    <w:basedOn w:val="Normal"/>
    <w:uiPriority w:val="1"/>
    <w:rsid w:val="00EB74B7"/>
    <w:pPr>
      <w:numPr>
        <w:ilvl w:val="2"/>
        <w:numId w:val="5"/>
      </w:numPr>
      <w:spacing w:before="60" w:after="60"/>
    </w:pPr>
  </w:style>
  <w:style w:type="paragraph" w:customStyle="1" w:styleId="TableTextLeft">
    <w:name w:val="±TableTextLeft"/>
    <w:basedOn w:val="Normal"/>
    <w:uiPriority w:val="31"/>
    <w:semiHidden/>
    <w:rsid w:val="00A72151"/>
    <w:pPr>
      <w:spacing w:before="40" w:after="40"/>
    </w:pPr>
    <w:rPr>
      <w:sz w:val="16"/>
    </w:rPr>
  </w:style>
  <w:style w:type="paragraph" w:customStyle="1" w:styleId="TableBullet1">
    <w:name w:val="±TableBullet1"/>
    <w:basedOn w:val="TableTextLeft"/>
    <w:uiPriority w:val="31"/>
    <w:semiHidden/>
    <w:rsid w:val="00EB74B7"/>
    <w:pPr>
      <w:numPr>
        <w:numId w:val="6"/>
      </w:numPr>
      <w:tabs>
        <w:tab w:val="left" w:pos="340"/>
      </w:tabs>
    </w:pPr>
    <w:rPr>
      <w:rFonts w:eastAsia="Calibri"/>
    </w:rPr>
  </w:style>
  <w:style w:type="paragraph" w:customStyle="1" w:styleId="TableBullet2">
    <w:name w:val="±TableBullet2"/>
    <w:basedOn w:val="TableTextLeft"/>
    <w:uiPriority w:val="31"/>
    <w:semiHidden/>
    <w:rsid w:val="00EB74B7"/>
    <w:pPr>
      <w:numPr>
        <w:ilvl w:val="1"/>
        <w:numId w:val="6"/>
      </w:numPr>
    </w:pPr>
  </w:style>
  <w:style w:type="paragraph" w:customStyle="1" w:styleId="TableBullet3">
    <w:name w:val="±TableBullet3"/>
    <w:basedOn w:val="TableTextLeft"/>
    <w:uiPriority w:val="31"/>
    <w:semiHidden/>
    <w:rsid w:val="00EB74B7"/>
    <w:pPr>
      <w:numPr>
        <w:ilvl w:val="2"/>
        <w:numId w:val="6"/>
      </w:numPr>
      <w:tabs>
        <w:tab w:val="clear" w:pos="510"/>
        <w:tab w:val="left" w:pos="1021"/>
      </w:tabs>
    </w:pPr>
  </w:style>
  <w:style w:type="paragraph" w:customStyle="1" w:styleId="TableHeadingLeft">
    <w:name w:val="±TableHeadingLeft"/>
    <w:basedOn w:val="TableTextLeft"/>
    <w:uiPriority w:val="31"/>
    <w:semiHidden/>
    <w:rsid w:val="00EB74B7"/>
    <w:pPr>
      <w:keepNext/>
    </w:pPr>
    <w:rPr>
      <w:b/>
      <w:szCs w:val="26"/>
    </w:rPr>
  </w:style>
  <w:style w:type="paragraph" w:customStyle="1" w:styleId="TableHeadingCentre">
    <w:name w:val="±TableHeadingCentre"/>
    <w:basedOn w:val="TableHeadingLeft"/>
    <w:uiPriority w:val="31"/>
    <w:semiHidden/>
    <w:rsid w:val="00EB74B7"/>
    <w:pPr>
      <w:jc w:val="center"/>
    </w:pPr>
  </w:style>
  <w:style w:type="paragraph" w:customStyle="1" w:styleId="TableHeadingRight">
    <w:name w:val="±TableHeadingRight"/>
    <w:basedOn w:val="TableHeadingLeft"/>
    <w:uiPriority w:val="31"/>
    <w:semiHidden/>
    <w:rsid w:val="00EB74B7"/>
    <w:pPr>
      <w:jc w:val="right"/>
    </w:pPr>
  </w:style>
  <w:style w:type="paragraph" w:customStyle="1" w:styleId="TableTextCentre">
    <w:name w:val="±TableTextCentre"/>
    <w:basedOn w:val="TableTextLeft"/>
    <w:uiPriority w:val="31"/>
    <w:semiHidden/>
    <w:rsid w:val="00EB74B7"/>
    <w:pPr>
      <w:jc w:val="center"/>
    </w:pPr>
  </w:style>
  <w:style w:type="paragraph" w:customStyle="1" w:styleId="TableTextRight">
    <w:name w:val="±TableTextRight"/>
    <w:basedOn w:val="TableTextLeft"/>
    <w:uiPriority w:val="31"/>
    <w:semiHidden/>
    <w:rsid w:val="00EB74B7"/>
    <w:pPr>
      <w:jc w:val="right"/>
    </w:pPr>
  </w:style>
  <w:style w:type="paragraph" w:customStyle="1" w:styleId="TableTotalLeft">
    <w:name w:val="±TableTotalLeft"/>
    <w:basedOn w:val="TableTextLeft"/>
    <w:uiPriority w:val="31"/>
    <w:semiHidden/>
    <w:rsid w:val="00EB74B7"/>
    <w:rPr>
      <w:b/>
    </w:rPr>
  </w:style>
  <w:style w:type="paragraph" w:customStyle="1" w:styleId="TableTotalCentre">
    <w:name w:val="±TableTotalCentre"/>
    <w:basedOn w:val="TableTotalLeft"/>
    <w:uiPriority w:val="31"/>
    <w:semiHidden/>
    <w:rsid w:val="00EB74B7"/>
    <w:pPr>
      <w:framePr w:wrap="around" w:vAnchor="page" w:hAnchor="margin" w:y="1135"/>
      <w:suppressOverlap/>
      <w:jc w:val="center"/>
    </w:pPr>
  </w:style>
  <w:style w:type="paragraph" w:customStyle="1" w:styleId="TableTotalRight">
    <w:name w:val="±TableTotalRight"/>
    <w:basedOn w:val="TableTotalLeft"/>
    <w:uiPriority w:val="31"/>
    <w:semiHidden/>
    <w:rsid w:val="00EB74B7"/>
    <w:pPr>
      <w:framePr w:wrap="around" w:vAnchor="page" w:hAnchor="margin" w:y="1135"/>
      <w:suppressOverlap/>
      <w:jc w:val="right"/>
    </w:pPr>
  </w:style>
  <w:style w:type="paragraph" w:styleId="BalloonText">
    <w:name w:val="Balloon Text"/>
    <w:basedOn w:val="Normal"/>
    <w:link w:val="BalloonTextChar"/>
    <w:uiPriority w:val="99"/>
    <w:semiHidden/>
    <w:rsid w:val="00EB74B7"/>
    <w:rPr>
      <w:rFonts w:ascii="Tahoma" w:hAnsi="Tahoma" w:cs="Tahoma"/>
      <w:color w:val="808080" w:themeColor="background1" w:themeShade="80"/>
      <w:sz w:val="16"/>
      <w:szCs w:val="16"/>
    </w:rPr>
  </w:style>
  <w:style w:type="character" w:customStyle="1" w:styleId="BalloonTextChar">
    <w:name w:val="Balloon Text Char"/>
    <w:basedOn w:val="DefaultParagraphFont"/>
    <w:link w:val="BalloonText"/>
    <w:uiPriority w:val="99"/>
    <w:semiHidden/>
    <w:rsid w:val="00537052"/>
    <w:rPr>
      <w:rFonts w:ascii="Tahoma" w:hAnsi="Tahoma" w:cs="Tahoma"/>
      <w:color w:val="808080" w:themeColor="background1" w:themeShade="80"/>
      <w:sz w:val="16"/>
      <w:szCs w:val="16"/>
    </w:rPr>
  </w:style>
  <w:style w:type="character" w:styleId="CommentReference">
    <w:name w:val="annotation reference"/>
    <w:basedOn w:val="DefaultParagraphFont"/>
    <w:uiPriority w:val="99"/>
    <w:semiHidden/>
    <w:rsid w:val="00EB74B7"/>
    <w:rPr>
      <w:sz w:val="16"/>
      <w:szCs w:val="16"/>
    </w:rPr>
  </w:style>
  <w:style w:type="paragraph" w:styleId="CommentText">
    <w:name w:val="annotation text"/>
    <w:basedOn w:val="Normal"/>
    <w:link w:val="CommentTextChar"/>
    <w:uiPriority w:val="99"/>
    <w:semiHidden/>
    <w:rsid w:val="00EB74B7"/>
    <w:rPr>
      <w:rFonts w:ascii="Arial" w:hAnsi="Arial"/>
      <w:color w:val="auto"/>
    </w:rPr>
  </w:style>
  <w:style w:type="character" w:customStyle="1" w:styleId="CommentTextChar">
    <w:name w:val="Comment Text Char"/>
    <w:basedOn w:val="DefaultParagraphFont"/>
    <w:link w:val="CommentText"/>
    <w:uiPriority w:val="99"/>
    <w:semiHidden/>
    <w:rsid w:val="00537052"/>
    <w:rPr>
      <w:rFonts w:ascii="Arial" w:hAnsi="Arial"/>
      <w:color w:val="auto"/>
    </w:rPr>
  </w:style>
  <w:style w:type="paragraph" w:styleId="CommentSubject">
    <w:name w:val="annotation subject"/>
    <w:basedOn w:val="CommentText"/>
    <w:next w:val="CommentText"/>
    <w:link w:val="CommentSubjectChar"/>
    <w:uiPriority w:val="99"/>
    <w:semiHidden/>
    <w:rsid w:val="00EB74B7"/>
    <w:rPr>
      <w:b/>
      <w:bCs/>
    </w:rPr>
  </w:style>
  <w:style w:type="character" w:customStyle="1" w:styleId="CommentSubjectChar">
    <w:name w:val="Comment Subject Char"/>
    <w:basedOn w:val="CommentTextChar"/>
    <w:link w:val="CommentSubject"/>
    <w:uiPriority w:val="99"/>
    <w:semiHidden/>
    <w:rsid w:val="00537052"/>
    <w:rPr>
      <w:rFonts w:ascii="Arial" w:hAnsi="Arial"/>
      <w:b/>
      <w:bCs/>
      <w:color w:val="auto"/>
    </w:rPr>
  </w:style>
  <w:style w:type="character" w:styleId="FollowedHyperlink">
    <w:name w:val="FollowedHyperlink"/>
    <w:aliases w:val="±FollowedHyperlink"/>
    <w:basedOn w:val="DefaultParagraphFont"/>
    <w:uiPriority w:val="37"/>
    <w:semiHidden/>
    <w:rsid w:val="001E7722"/>
    <w:rPr>
      <w:b/>
      <w:color w:val="005EA5"/>
      <w:u w:val="none"/>
    </w:rPr>
  </w:style>
  <w:style w:type="paragraph" w:styleId="Footer">
    <w:name w:val="footer"/>
    <w:aliases w:val="±Footer"/>
    <w:basedOn w:val="NoSpacing"/>
    <w:link w:val="FooterChar"/>
    <w:uiPriority w:val="36"/>
    <w:semiHidden/>
    <w:rsid w:val="00EB74B7"/>
    <w:rPr>
      <w:sz w:val="17"/>
    </w:rPr>
  </w:style>
  <w:style w:type="character" w:customStyle="1" w:styleId="FooterChar">
    <w:name w:val="Footer Char"/>
    <w:aliases w:val="±Footer Char"/>
    <w:basedOn w:val="DefaultParagraphFont"/>
    <w:link w:val="Footer"/>
    <w:uiPriority w:val="36"/>
    <w:semiHidden/>
    <w:rsid w:val="00537052"/>
    <w:rPr>
      <w:rFonts w:cs="Arial"/>
      <w:sz w:val="17"/>
      <w:szCs w:val="20"/>
    </w:rPr>
  </w:style>
  <w:style w:type="character" w:styleId="FootnoteReference">
    <w:name w:val="footnote reference"/>
    <w:basedOn w:val="DefaultParagraphFont"/>
    <w:uiPriority w:val="35"/>
    <w:semiHidden/>
    <w:rsid w:val="00EB74B7"/>
    <w:rPr>
      <w:rFonts w:asciiTheme="minorHAnsi" w:hAnsiTheme="minorHAnsi"/>
      <w:color w:val="FF8200" w:themeColor="text2"/>
      <w:vertAlign w:val="superscript"/>
    </w:rPr>
  </w:style>
  <w:style w:type="paragraph" w:styleId="FootnoteText">
    <w:name w:val="footnote text"/>
    <w:aliases w:val="±FootnoteText"/>
    <w:basedOn w:val="NoSpacing"/>
    <w:link w:val="FootnoteTextChar"/>
    <w:uiPriority w:val="35"/>
    <w:semiHidden/>
    <w:rsid w:val="00EB74B7"/>
    <w:pPr>
      <w:spacing w:before="60"/>
      <w:ind w:left="284" w:hanging="284"/>
    </w:pPr>
    <w:rPr>
      <w:sz w:val="18"/>
    </w:rPr>
  </w:style>
  <w:style w:type="character" w:customStyle="1" w:styleId="FootnoteTextChar">
    <w:name w:val="Footnote Text Char"/>
    <w:aliases w:val="±FootnoteText Char"/>
    <w:basedOn w:val="DefaultParagraphFont"/>
    <w:link w:val="FootnoteText"/>
    <w:uiPriority w:val="35"/>
    <w:semiHidden/>
    <w:rsid w:val="00537052"/>
    <w:rPr>
      <w:rFonts w:cs="Arial"/>
      <w:sz w:val="18"/>
      <w:szCs w:val="20"/>
    </w:rPr>
  </w:style>
  <w:style w:type="paragraph" w:styleId="Header">
    <w:name w:val="header"/>
    <w:aliases w:val="±Header"/>
    <w:basedOn w:val="NoSpacing"/>
    <w:link w:val="HeaderChar"/>
    <w:uiPriority w:val="36"/>
    <w:semiHidden/>
    <w:rsid w:val="00EB74B7"/>
    <w:rPr>
      <w:b/>
      <w:sz w:val="17"/>
    </w:rPr>
  </w:style>
  <w:style w:type="character" w:customStyle="1" w:styleId="HeaderChar">
    <w:name w:val="Header Char"/>
    <w:aliases w:val="±Header Char"/>
    <w:basedOn w:val="DefaultParagraphFont"/>
    <w:link w:val="Header"/>
    <w:uiPriority w:val="36"/>
    <w:semiHidden/>
    <w:rsid w:val="00537052"/>
    <w:rPr>
      <w:rFonts w:cs="Arial"/>
      <w:b/>
      <w:sz w:val="17"/>
      <w:szCs w:val="20"/>
    </w:rPr>
  </w:style>
  <w:style w:type="character" w:customStyle="1" w:styleId="Heading1Char">
    <w:name w:val="Heading 1 Char"/>
    <w:aliases w:val="±Head1 Char"/>
    <w:basedOn w:val="DefaultParagraphFont"/>
    <w:link w:val="Heading1"/>
    <w:uiPriority w:val="4"/>
    <w:semiHidden/>
    <w:rsid w:val="00537052"/>
    <w:rPr>
      <w:rFonts w:asciiTheme="majorHAnsi" w:hAnsiTheme="majorHAnsi" w:cs="Arial"/>
      <w:b/>
      <w:color w:val="28465F"/>
      <w:sz w:val="36"/>
      <w:szCs w:val="20"/>
    </w:rPr>
  </w:style>
  <w:style w:type="character" w:customStyle="1" w:styleId="Heading2Char">
    <w:name w:val="Heading 2 Char"/>
    <w:aliases w:val="±Head2 Char"/>
    <w:basedOn w:val="DefaultParagraphFont"/>
    <w:link w:val="Heading2"/>
    <w:uiPriority w:val="4"/>
    <w:semiHidden/>
    <w:rsid w:val="00537052"/>
    <w:rPr>
      <w:rFonts w:asciiTheme="majorHAnsi" w:hAnsiTheme="majorHAnsi" w:cs="Arial"/>
      <w:b/>
      <w:color w:val="28465F"/>
      <w:sz w:val="28"/>
      <w:szCs w:val="20"/>
    </w:rPr>
  </w:style>
  <w:style w:type="character" w:customStyle="1" w:styleId="Heading3Char">
    <w:name w:val="Heading 3 Char"/>
    <w:aliases w:val="±Head3 Char"/>
    <w:basedOn w:val="DefaultParagraphFont"/>
    <w:link w:val="Heading3"/>
    <w:uiPriority w:val="4"/>
    <w:semiHidden/>
    <w:rsid w:val="00537052"/>
    <w:rPr>
      <w:rFonts w:asciiTheme="majorHAnsi" w:hAnsiTheme="majorHAnsi" w:cs="Arial"/>
      <w:b/>
      <w:color w:val="28465F"/>
      <w:sz w:val="24"/>
      <w:szCs w:val="20"/>
    </w:rPr>
  </w:style>
  <w:style w:type="character" w:customStyle="1" w:styleId="Heading4Char">
    <w:name w:val="Heading 4 Char"/>
    <w:aliases w:val="±Head4 Char"/>
    <w:basedOn w:val="DefaultParagraphFont"/>
    <w:link w:val="Heading4"/>
    <w:uiPriority w:val="4"/>
    <w:semiHidden/>
    <w:rsid w:val="00537052"/>
    <w:rPr>
      <w:rFonts w:asciiTheme="majorHAnsi" w:hAnsiTheme="majorHAnsi" w:cs="Arial"/>
      <w:b/>
      <w:color w:val="28465F"/>
      <w:sz w:val="22"/>
      <w:szCs w:val="20"/>
    </w:rPr>
  </w:style>
  <w:style w:type="character" w:customStyle="1" w:styleId="Heading5Char">
    <w:name w:val="Heading 5 Char"/>
    <w:aliases w:val="±Head5 Char"/>
    <w:basedOn w:val="DefaultParagraphFont"/>
    <w:link w:val="Heading5"/>
    <w:uiPriority w:val="4"/>
    <w:semiHidden/>
    <w:rsid w:val="00537052"/>
    <w:rPr>
      <w:rFonts w:asciiTheme="majorHAnsi" w:eastAsiaTheme="majorEastAsia" w:hAnsiTheme="majorHAnsi" w:cstheme="majorBidi"/>
      <w:color w:val="28465F"/>
      <w:sz w:val="28"/>
      <w:szCs w:val="20"/>
    </w:rPr>
  </w:style>
  <w:style w:type="character" w:customStyle="1" w:styleId="Heading6Char">
    <w:name w:val="Heading 6 Char"/>
    <w:aliases w:val="±Head6 Char"/>
    <w:basedOn w:val="DefaultParagraphFont"/>
    <w:link w:val="Heading6"/>
    <w:uiPriority w:val="4"/>
    <w:semiHidden/>
    <w:rsid w:val="00537052"/>
    <w:rPr>
      <w:rFonts w:asciiTheme="majorHAnsi" w:eastAsiaTheme="majorEastAsia" w:hAnsiTheme="majorHAnsi" w:cstheme="majorBidi"/>
      <w:i/>
      <w:iCs/>
      <w:color w:val="28465F"/>
      <w:sz w:val="28"/>
      <w:szCs w:val="20"/>
    </w:rPr>
  </w:style>
  <w:style w:type="character" w:customStyle="1" w:styleId="Heading7Char">
    <w:name w:val="Heading 7 Char"/>
    <w:aliases w:val="±Head7 Char"/>
    <w:basedOn w:val="DefaultParagraphFont"/>
    <w:link w:val="Heading7"/>
    <w:uiPriority w:val="4"/>
    <w:semiHidden/>
    <w:rsid w:val="00537052"/>
    <w:rPr>
      <w:rFonts w:asciiTheme="majorHAnsi" w:eastAsiaTheme="majorEastAsia" w:hAnsiTheme="majorHAnsi" w:cstheme="majorBidi"/>
      <w:iCs/>
      <w:color w:val="28465F"/>
      <w:sz w:val="28"/>
      <w:szCs w:val="20"/>
    </w:rPr>
  </w:style>
  <w:style w:type="character" w:customStyle="1" w:styleId="Heading8Char">
    <w:name w:val="Heading 8 Char"/>
    <w:aliases w:val="±Head8 Char"/>
    <w:basedOn w:val="DefaultParagraphFont"/>
    <w:link w:val="Heading8"/>
    <w:uiPriority w:val="4"/>
    <w:semiHidden/>
    <w:rsid w:val="00537052"/>
    <w:rPr>
      <w:rFonts w:asciiTheme="majorHAnsi" w:eastAsiaTheme="majorEastAsia" w:hAnsiTheme="majorHAnsi" w:cstheme="majorBidi"/>
      <w:b/>
      <w:color w:val="28465F"/>
      <w:sz w:val="28"/>
      <w:szCs w:val="20"/>
    </w:rPr>
  </w:style>
  <w:style w:type="character" w:customStyle="1" w:styleId="Heading9Char">
    <w:name w:val="Heading 9 Char"/>
    <w:aliases w:val="±Head9 Char"/>
    <w:basedOn w:val="DefaultParagraphFont"/>
    <w:link w:val="Heading9"/>
    <w:uiPriority w:val="4"/>
    <w:semiHidden/>
    <w:rsid w:val="00537052"/>
    <w:rPr>
      <w:rFonts w:asciiTheme="majorHAnsi" w:eastAsiaTheme="majorEastAsia" w:hAnsiTheme="majorHAnsi" w:cstheme="majorBidi"/>
      <w:b/>
      <w:i/>
      <w:iCs/>
      <w:color w:val="28465F"/>
      <w:sz w:val="28"/>
      <w:szCs w:val="20"/>
    </w:rPr>
  </w:style>
  <w:style w:type="character" w:styleId="Hyperlink">
    <w:name w:val="Hyperlink"/>
    <w:aliases w:val="±HyperLink"/>
    <w:basedOn w:val="DefaultParagraphFont"/>
    <w:uiPriority w:val="99"/>
    <w:semiHidden/>
    <w:rsid w:val="001E7722"/>
    <w:rPr>
      <w:b/>
      <w:color w:val="005EA5"/>
      <w:u w:val="none"/>
    </w:rPr>
  </w:style>
  <w:style w:type="paragraph" w:styleId="ListParagraph">
    <w:name w:val="List Paragraph"/>
    <w:basedOn w:val="Normal"/>
    <w:uiPriority w:val="34"/>
    <w:qFormat/>
    <w:rsid w:val="00EB74B7"/>
    <w:pPr>
      <w:ind w:left="720"/>
      <w:contextualSpacing/>
    </w:pPr>
  </w:style>
  <w:style w:type="table" w:styleId="MediumShading2-Accent1">
    <w:name w:val="Medium Shading 2 Accent 1"/>
    <w:basedOn w:val="TableNormal"/>
    <w:uiPriority w:val="64"/>
    <w:rsid w:val="00EB74B7"/>
    <w:rPr>
      <w:rFonts w:cs="Arial"/>
      <w:color w:val="808080" w:themeColor="background1" w:themeShade="80"/>
      <w:sz w:val="20"/>
      <w:szCs w:val="20"/>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A0A4"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A0A4" w:themeFill="accent1"/>
      </w:tcPr>
    </w:tblStylePr>
    <w:tblStylePr w:type="lastCol">
      <w:rPr>
        <w:b/>
        <w:bCs/>
        <w:color w:val="FFFFFF" w:themeColor="background1"/>
      </w:rPr>
      <w:tblPr/>
      <w:tcPr>
        <w:tcBorders>
          <w:left w:val="nil"/>
          <w:right w:val="nil"/>
          <w:insideH w:val="nil"/>
          <w:insideV w:val="nil"/>
        </w:tcBorders>
        <w:shd w:val="clear" w:color="auto" w:fill="00A0A4"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PlaceholderText">
    <w:name w:val="Placeholder Text"/>
    <w:basedOn w:val="DefaultParagraphFont"/>
    <w:uiPriority w:val="99"/>
    <w:semiHidden/>
    <w:rsid w:val="00EB74B7"/>
    <w:rPr>
      <w:color w:val="808080"/>
    </w:rPr>
  </w:style>
  <w:style w:type="table" w:styleId="TableGrid">
    <w:name w:val="Table Grid"/>
    <w:basedOn w:val="TableNormal"/>
    <w:uiPriority w:val="39"/>
    <w:rsid w:val="00EB74B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uiPriority w:val="99"/>
    <w:semiHidden/>
    <w:rsid w:val="00EB74B7"/>
    <w:pPr>
      <w:tabs>
        <w:tab w:val="left" w:pos="1134"/>
        <w:tab w:val="right" w:pos="10535"/>
      </w:tabs>
      <w:spacing w:before="40" w:after="40"/>
      <w:ind w:left="1134" w:right="709" w:hanging="1134"/>
    </w:pPr>
    <w:rPr>
      <w:rFonts w:cs="System"/>
      <w:noProof/>
      <w:color w:val="6E7896"/>
    </w:rPr>
  </w:style>
  <w:style w:type="paragraph" w:styleId="TOC1">
    <w:name w:val="toc 1"/>
    <w:aliases w:val="±Heads1"/>
    <w:basedOn w:val="NoSpacing"/>
    <w:next w:val="Normal"/>
    <w:uiPriority w:val="39"/>
    <w:semiHidden/>
    <w:rsid w:val="00EB74B7"/>
    <w:pPr>
      <w:pBdr>
        <w:top w:val="single" w:sz="2" w:space="4" w:color="E6E3D9"/>
        <w:bottom w:val="single" w:sz="2" w:space="4" w:color="FFFFFF" w:themeColor="background1"/>
        <w:between w:val="single" w:sz="2" w:space="4" w:color="E6E3D9"/>
      </w:pBdr>
      <w:tabs>
        <w:tab w:val="left" w:pos="425"/>
        <w:tab w:val="right" w:pos="10535"/>
      </w:tabs>
      <w:spacing w:before="80" w:after="20"/>
      <w:ind w:left="425" w:hanging="425"/>
    </w:pPr>
    <w:rPr>
      <w:rFonts w:asciiTheme="majorHAnsi" w:eastAsiaTheme="minorEastAsia" w:hAnsiTheme="majorHAnsi"/>
      <w:b/>
      <w:noProof/>
      <w:color w:val="28465F"/>
      <w:lang w:eastAsia="en-GB"/>
    </w:rPr>
  </w:style>
  <w:style w:type="paragraph" w:styleId="TOC2">
    <w:name w:val="toc 2"/>
    <w:aliases w:val="±Heads2"/>
    <w:basedOn w:val="TOC1"/>
    <w:next w:val="Normal"/>
    <w:uiPriority w:val="39"/>
    <w:semiHidden/>
    <w:rsid w:val="00EB74B7"/>
    <w:pPr>
      <w:pBdr>
        <w:top w:val="none" w:sz="0" w:space="0" w:color="auto"/>
        <w:bottom w:val="none" w:sz="0" w:space="0" w:color="auto"/>
        <w:between w:val="none" w:sz="0" w:space="0" w:color="auto"/>
      </w:pBdr>
      <w:tabs>
        <w:tab w:val="clear" w:pos="425"/>
        <w:tab w:val="left" w:pos="992"/>
      </w:tabs>
      <w:spacing w:before="20"/>
      <w:ind w:left="992" w:right="425" w:hanging="567"/>
    </w:pPr>
    <w:rPr>
      <w:b w:val="0"/>
      <w:color w:val="3C3C3C" w:themeColor="text1"/>
    </w:rPr>
  </w:style>
  <w:style w:type="paragraph" w:styleId="TOC3">
    <w:name w:val="toc 3"/>
    <w:aliases w:val="±Heads3"/>
    <w:basedOn w:val="TOC2"/>
    <w:next w:val="Normal"/>
    <w:uiPriority w:val="39"/>
    <w:semiHidden/>
    <w:rsid w:val="00EB74B7"/>
    <w:pPr>
      <w:tabs>
        <w:tab w:val="clear" w:pos="992"/>
        <w:tab w:val="left" w:pos="1701"/>
      </w:tabs>
      <w:ind w:left="1701" w:hanging="709"/>
    </w:pPr>
  </w:style>
  <w:style w:type="paragraph" w:styleId="TOC4">
    <w:name w:val="toc 4"/>
    <w:aliases w:val="±NoNumHead1s"/>
    <w:basedOn w:val="TOC1"/>
    <w:next w:val="Normal"/>
    <w:uiPriority w:val="39"/>
    <w:semiHidden/>
    <w:rsid w:val="00EB74B7"/>
    <w:pPr>
      <w:tabs>
        <w:tab w:val="clear" w:pos="425"/>
      </w:tabs>
      <w:ind w:left="0" w:firstLine="0"/>
    </w:pPr>
  </w:style>
  <w:style w:type="paragraph" w:styleId="TOC5">
    <w:name w:val="toc 5"/>
    <w:aliases w:val="±NoNumHead2s"/>
    <w:basedOn w:val="TOC2"/>
    <w:next w:val="Normal"/>
    <w:uiPriority w:val="39"/>
    <w:semiHidden/>
    <w:rsid w:val="00EB74B7"/>
    <w:pPr>
      <w:ind w:left="425" w:firstLine="0"/>
    </w:pPr>
  </w:style>
  <w:style w:type="paragraph" w:styleId="TOC6">
    <w:name w:val="toc 6"/>
    <w:aliases w:val="±Dividers"/>
    <w:basedOn w:val="TOC1"/>
    <w:next w:val="Normal"/>
    <w:uiPriority w:val="39"/>
    <w:semiHidden/>
    <w:rsid w:val="00EB74B7"/>
    <w:pPr>
      <w:pBdr>
        <w:bottom w:val="single" w:sz="2" w:space="1" w:color="FFFFFF" w:themeColor="background1"/>
        <w:between w:val="none" w:sz="0" w:space="0" w:color="auto"/>
      </w:pBdr>
      <w:ind w:left="0" w:firstLine="0"/>
    </w:pPr>
  </w:style>
  <w:style w:type="paragraph" w:styleId="TOC7">
    <w:name w:val="toc 7"/>
    <w:aliases w:val="±AppHeads1"/>
    <w:basedOn w:val="TOC1"/>
    <w:next w:val="Normal"/>
    <w:uiPriority w:val="39"/>
    <w:semiHidden/>
    <w:rsid w:val="00EB74B7"/>
    <w:pPr>
      <w:pBdr>
        <w:top w:val="none" w:sz="0" w:space="0" w:color="auto"/>
        <w:between w:val="none" w:sz="0" w:space="0" w:color="auto"/>
      </w:pBdr>
    </w:pPr>
    <w:rPr>
      <w:b w:val="0"/>
    </w:rPr>
  </w:style>
  <w:style w:type="paragraph" w:styleId="TOC8">
    <w:name w:val="toc 8"/>
    <w:aliases w:val="±AppHeads2"/>
    <w:basedOn w:val="TOC2"/>
    <w:next w:val="Normal"/>
    <w:uiPriority w:val="39"/>
    <w:semiHidden/>
    <w:rsid w:val="00EB74B7"/>
  </w:style>
  <w:style w:type="paragraph" w:styleId="TOC9">
    <w:name w:val="toc 9"/>
    <w:aliases w:val="±AppHeads3"/>
    <w:basedOn w:val="TOC3"/>
    <w:next w:val="Normal"/>
    <w:uiPriority w:val="39"/>
    <w:semiHidden/>
    <w:rsid w:val="00EB74B7"/>
    <w:pPr>
      <w:spacing w:before="120" w:after="100"/>
      <w:ind w:left="1600"/>
    </w:pPr>
    <w:rPr>
      <w:rFonts w:ascii="Arial" w:hAnsi="Arial"/>
    </w:rPr>
  </w:style>
  <w:style w:type="paragraph" w:styleId="TOCHeading">
    <w:name w:val="TOC Heading"/>
    <w:basedOn w:val="Heading1"/>
    <w:next w:val="Normal"/>
    <w:uiPriority w:val="38"/>
    <w:semiHidden/>
    <w:rsid w:val="00EB74B7"/>
    <w:pPr>
      <w:keepLines/>
      <w:numPr>
        <w:numId w:val="0"/>
      </w:numPr>
      <w:spacing w:before="480"/>
      <w:jc w:val="both"/>
      <w:outlineLvl w:val="9"/>
    </w:pPr>
    <w:rPr>
      <w:rFonts w:eastAsiaTheme="majorEastAsia" w:cstheme="majorBidi"/>
      <w:bCs/>
      <w:sz w:val="28"/>
      <w:szCs w:val="28"/>
    </w:rPr>
  </w:style>
  <w:style w:type="paragraph" w:customStyle="1" w:styleId="QuoteTextWhite">
    <w:name w:val="±QuoteText(White)"/>
    <w:basedOn w:val="QuoteText"/>
    <w:next w:val="QuoteSourceWhite"/>
    <w:uiPriority w:val="32"/>
    <w:semiHidden/>
    <w:rsid w:val="00EB74B7"/>
    <w:rPr>
      <w:color w:val="FFFFFF" w:themeColor="background1"/>
    </w:rPr>
  </w:style>
  <w:style w:type="table" w:styleId="TableGridLight">
    <w:name w:val="Grid Table Light"/>
    <w:basedOn w:val="TableNormal"/>
    <w:uiPriority w:val="40"/>
    <w:rsid w:val="00EB74B7"/>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KeyMsgTextWhite">
    <w:name w:val="±KeyMsgText(White)"/>
    <w:basedOn w:val="KeyMsgText"/>
    <w:uiPriority w:val="32"/>
    <w:semiHidden/>
    <w:rsid w:val="00EB74B7"/>
    <w:rPr>
      <w:color w:val="FFFFFF" w:themeColor="background1"/>
    </w:rPr>
  </w:style>
  <w:style w:type="paragraph" w:customStyle="1" w:styleId="KeyMsgHeadWhite">
    <w:name w:val="±KeyMsgHead(White)"/>
    <w:basedOn w:val="KeyMsgHead"/>
    <w:next w:val="KeyMsgTextWhite"/>
    <w:uiPriority w:val="32"/>
    <w:semiHidden/>
    <w:rsid w:val="00EB74B7"/>
    <w:rPr>
      <w:color w:val="FFFFFF" w:themeColor="background1"/>
    </w:rPr>
  </w:style>
  <w:style w:type="paragraph" w:customStyle="1" w:styleId="DividerSubtitle">
    <w:name w:val="±DividerSubtitle"/>
    <w:basedOn w:val="NoNumHead2"/>
    <w:uiPriority w:val="5"/>
    <w:semiHidden/>
    <w:rsid w:val="00EB74B7"/>
    <w:pPr>
      <w:spacing w:before="0" w:after="0"/>
      <w:outlineLvl w:val="9"/>
    </w:pPr>
    <w:rPr>
      <w:b w:val="0"/>
      <w:color w:val="3C3C3C" w:themeColor="text1"/>
    </w:rPr>
  </w:style>
  <w:style w:type="character" w:styleId="UnresolvedMention">
    <w:name w:val="Unresolved Mention"/>
    <w:basedOn w:val="DefaultParagraphFont"/>
    <w:uiPriority w:val="99"/>
    <w:semiHidden/>
    <w:rsid w:val="00EB74B7"/>
    <w:rPr>
      <w:color w:val="808080"/>
      <w:shd w:val="clear" w:color="auto" w:fill="E6E6E6"/>
    </w:rPr>
  </w:style>
  <w:style w:type="paragraph" w:customStyle="1" w:styleId="AppHead4">
    <w:name w:val="±AppHead4"/>
    <w:basedOn w:val="Head1NonToc"/>
    <w:next w:val="Normal"/>
    <w:uiPriority w:val="6"/>
    <w:semiHidden/>
    <w:rsid w:val="00EB74B7"/>
    <w:pPr>
      <w:numPr>
        <w:ilvl w:val="3"/>
        <w:numId w:val="4"/>
      </w:numPr>
    </w:pPr>
    <w:rPr>
      <w:sz w:val="22"/>
    </w:rPr>
  </w:style>
  <w:style w:type="paragraph" w:customStyle="1" w:styleId="NoNumHead3">
    <w:name w:val="±NoNumHead3"/>
    <w:basedOn w:val="NoNumHead2"/>
    <w:next w:val="Normal"/>
    <w:uiPriority w:val="3"/>
    <w:semiHidden/>
    <w:rsid w:val="00EB74B7"/>
    <w:pPr>
      <w:outlineLvl w:val="2"/>
    </w:pPr>
    <w:rPr>
      <w:sz w:val="24"/>
    </w:rPr>
  </w:style>
  <w:style w:type="paragraph" w:customStyle="1" w:styleId="NoNumHead4">
    <w:name w:val="±NoNumHead4"/>
    <w:basedOn w:val="NoNumHead3"/>
    <w:next w:val="Normal"/>
    <w:uiPriority w:val="3"/>
    <w:semiHidden/>
    <w:rsid w:val="00EB74B7"/>
    <w:pPr>
      <w:outlineLvl w:val="3"/>
    </w:pPr>
    <w:rPr>
      <w:sz w:val="22"/>
    </w:rPr>
  </w:style>
  <w:style w:type="paragraph" w:customStyle="1" w:styleId="Head2NonToc">
    <w:name w:val="±Head2NonToc"/>
    <w:basedOn w:val="Head1NonToc"/>
    <w:next w:val="Normal"/>
    <w:uiPriority w:val="3"/>
    <w:semiHidden/>
    <w:rsid w:val="006A0609"/>
    <w:pPr>
      <w:spacing w:before="360"/>
      <w:outlineLvl w:val="1"/>
    </w:pPr>
    <w:rPr>
      <w:sz w:val="28"/>
    </w:rPr>
  </w:style>
  <w:style w:type="numbering" w:customStyle="1" w:styleId="AppListStyle">
    <w:name w:val="±AppListStyle"/>
    <w:uiPriority w:val="99"/>
    <w:rsid w:val="00EB74B7"/>
    <w:pPr>
      <w:numPr>
        <w:numId w:val="2"/>
      </w:numPr>
    </w:pPr>
  </w:style>
  <w:style w:type="paragraph" w:customStyle="1" w:styleId="AppNumBullet1">
    <w:name w:val="±AppNumBullet1"/>
    <w:basedOn w:val="Normal"/>
    <w:uiPriority w:val="28"/>
    <w:semiHidden/>
    <w:rsid w:val="00EB74B7"/>
    <w:pPr>
      <w:spacing w:before="200" w:line="264" w:lineRule="auto"/>
    </w:pPr>
    <w:rPr>
      <w:sz w:val="22"/>
      <w:szCs w:val="24"/>
    </w:rPr>
  </w:style>
  <w:style w:type="paragraph" w:customStyle="1" w:styleId="QuoteSource">
    <w:name w:val="±QuoteSource"/>
    <w:basedOn w:val="Source"/>
    <w:next w:val="Normal"/>
    <w:uiPriority w:val="32"/>
    <w:semiHidden/>
    <w:rsid w:val="00EB74B7"/>
    <w:pPr>
      <w:tabs>
        <w:tab w:val="clear" w:pos="851"/>
      </w:tabs>
      <w:spacing w:before="0" w:after="240"/>
      <w:ind w:left="0" w:firstLine="0"/>
    </w:pPr>
    <w:rPr>
      <w:color w:val="28465F"/>
      <w:sz w:val="21"/>
    </w:rPr>
  </w:style>
  <w:style w:type="paragraph" w:customStyle="1" w:styleId="QuoteSourceWhite">
    <w:name w:val="±QuoteSource(White)"/>
    <w:basedOn w:val="QuoteSource"/>
    <w:next w:val="Normal"/>
    <w:uiPriority w:val="32"/>
    <w:semiHidden/>
    <w:rsid w:val="00EB74B7"/>
    <w:rPr>
      <w:color w:val="FFFFFF" w:themeColor="background1"/>
    </w:rPr>
  </w:style>
  <w:style w:type="numbering" w:customStyle="1" w:styleId="SecListStyle">
    <w:name w:val="±SecListStyle"/>
    <w:uiPriority w:val="99"/>
    <w:rsid w:val="00EB74B7"/>
    <w:pPr>
      <w:numPr>
        <w:numId w:val="1"/>
      </w:numPr>
    </w:pPr>
  </w:style>
  <w:style w:type="table" w:customStyle="1" w:styleId="NestTable1">
    <w:name w:val="Nest_Table 1"/>
    <w:basedOn w:val="TableNormal"/>
    <w:uiPriority w:val="99"/>
    <w:rsid w:val="00EB74B7"/>
    <w:pPr>
      <w:spacing w:before="0"/>
    </w:pPr>
    <w:tblPr>
      <w:tblStyleRowBandSize w:val="1"/>
      <w:tblStyleColBandSize w:val="1"/>
      <w:tblBorders>
        <w:top w:val="single" w:sz="2" w:space="0" w:color="FF8200" w:themeColor="text2"/>
        <w:bottom w:val="single" w:sz="2" w:space="0" w:color="FF8200" w:themeColor="text2"/>
        <w:insideH w:val="single" w:sz="2" w:space="0" w:color="FF8200" w:themeColor="text2"/>
      </w:tblBorders>
    </w:tblPr>
    <w:tblStylePr w:type="firstRow">
      <w:pPr>
        <w:jc w:val="left"/>
      </w:pPr>
      <w:rPr>
        <w:b/>
        <w:color w:val="28465F"/>
      </w:rPr>
      <w:tblPr/>
      <w:trPr>
        <w:tblHeader/>
      </w:trPr>
      <w:tcPr>
        <w:tcBorders>
          <w:top w:val="nil"/>
          <w:left w:val="nil"/>
          <w:bottom w:val="nil"/>
          <w:right w:val="nil"/>
          <w:insideH w:val="nil"/>
          <w:insideV w:val="nil"/>
          <w:tl2br w:val="nil"/>
          <w:tr2bl w:val="nil"/>
        </w:tcBorders>
        <w:shd w:val="clear" w:color="auto" w:fill="C8DCFA" w:themeFill="accent3"/>
        <w:vAlign w:val="bottom"/>
      </w:tcPr>
    </w:tblStylePr>
    <w:tblStylePr w:type="lastRow">
      <w:rPr>
        <w:b/>
        <w:color w:val="28465F"/>
      </w:rPr>
      <w:tblPr/>
      <w:tcPr>
        <w:shd w:val="clear" w:color="auto" w:fill="C8DCFA" w:themeFill="accent3"/>
      </w:tcPr>
    </w:tblStylePr>
    <w:tblStylePr w:type="firstCol">
      <w:rPr>
        <w:b/>
      </w:rPr>
      <w:tblPr/>
      <w:tcPr>
        <w:shd w:val="clear" w:color="auto" w:fill="E9F1FD"/>
      </w:tcPr>
    </w:tblStylePr>
    <w:tblStylePr w:type="band2Vert">
      <w:tblPr/>
      <w:tcPr>
        <w:shd w:val="clear" w:color="auto" w:fill="E9F1FD"/>
      </w:tcPr>
    </w:tblStylePr>
    <w:tblStylePr w:type="band2Horz">
      <w:tblPr/>
      <w:tcPr>
        <w:shd w:val="clear" w:color="auto" w:fill="E9F1FD"/>
      </w:tcPr>
    </w:tblStylePr>
  </w:style>
  <w:style w:type="table" w:customStyle="1" w:styleId="NestTable2">
    <w:name w:val="Nest_Table 2"/>
    <w:basedOn w:val="TableNormal"/>
    <w:uiPriority w:val="99"/>
    <w:rsid w:val="00EB74B7"/>
    <w:pPr>
      <w:spacing w:before="0"/>
    </w:pPr>
    <w:tblPr>
      <w:tblStyleRowBandSize w:val="1"/>
      <w:tblStyleColBandSize w:val="1"/>
      <w:tblBorders>
        <w:top w:val="single" w:sz="2" w:space="0" w:color="E6E3D9" w:themeColor="background2"/>
        <w:bottom w:val="single" w:sz="2" w:space="0" w:color="E6E3D9" w:themeColor="background2"/>
        <w:insideH w:val="single" w:sz="2" w:space="0" w:color="E6E3D9" w:themeColor="background2"/>
      </w:tblBorders>
    </w:tblPr>
    <w:tblStylePr w:type="firstRow">
      <w:pPr>
        <w:jc w:val="left"/>
      </w:pPr>
      <w:rPr>
        <w:b/>
        <w:color w:val="28465F"/>
      </w:rPr>
      <w:tblPr/>
      <w:trPr>
        <w:tblHeader/>
      </w:trPr>
      <w:tcPr>
        <w:tcBorders>
          <w:top w:val="nil"/>
          <w:left w:val="nil"/>
          <w:bottom w:val="single" w:sz="2" w:space="0" w:color="FF8200" w:themeColor="text2"/>
          <w:right w:val="nil"/>
          <w:insideH w:val="nil"/>
          <w:insideV w:val="nil"/>
          <w:tl2br w:val="nil"/>
          <w:tr2bl w:val="nil"/>
        </w:tcBorders>
        <w:shd w:val="clear" w:color="auto" w:fill="C8DCFA" w:themeFill="accent3"/>
      </w:tcPr>
    </w:tblStylePr>
    <w:tblStylePr w:type="lastRow">
      <w:rPr>
        <w:b/>
        <w:color w:val="28465F"/>
      </w:rPr>
      <w:tblPr/>
      <w:tcPr>
        <w:tcBorders>
          <w:top w:val="single" w:sz="2" w:space="0" w:color="FF8200" w:themeColor="text2"/>
          <w:left w:val="nil"/>
          <w:bottom w:val="single" w:sz="2" w:space="0" w:color="FF8200" w:themeColor="text2"/>
          <w:right w:val="nil"/>
          <w:insideH w:val="nil"/>
          <w:insideV w:val="nil"/>
          <w:tl2br w:val="nil"/>
          <w:tr2bl w:val="nil"/>
        </w:tcBorders>
        <w:shd w:val="clear" w:color="auto" w:fill="C8DCFA" w:themeFill="accent3"/>
      </w:tcPr>
    </w:tblStylePr>
    <w:tblStylePr w:type="firstCol">
      <w:rPr>
        <w:b/>
      </w:rPr>
      <w:tblPr/>
      <w:tcPr>
        <w:shd w:val="clear" w:color="auto" w:fill="E9F1FD"/>
      </w:tcPr>
    </w:tblStylePr>
    <w:tblStylePr w:type="band2Vert">
      <w:tblPr/>
      <w:tcPr>
        <w:shd w:val="clear" w:color="auto" w:fill="E9F1FD"/>
      </w:tcPr>
    </w:tblStylePr>
    <w:tblStylePr w:type="band2Horz">
      <w:tblPr/>
      <w:tcPr>
        <w:shd w:val="clear" w:color="auto" w:fill="E9F1FD"/>
      </w:tcPr>
    </w:tblStylePr>
  </w:style>
  <w:style w:type="paragraph" w:customStyle="1" w:styleId="PublishingNumber">
    <w:name w:val="±PublishingNumber"/>
    <w:basedOn w:val="NoSpacing"/>
    <w:semiHidden/>
    <w:rsid w:val="0009764F"/>
    <w:pPr>
      <w:framePr w:wrap="around" w:vAnchor="page" w:hAnchor="margin" w:xAlign="right" w:y="16444"/>
      <w:jc w:val="right"/>
    </w:pPr>
    <w:rPr>
      <w:color w:val="FF7882"/>
    </w:rPr>
  </w:style>
  <w:style w:type="numbering" w:customStyle="1" w:styleId="AppListStyle0">
    <w:name w:val="~AppListStyle"/>
    <w:uiPriority w:val="99"/>
    <w:rsid w:val="000C6725"/>
  </w:style>
  <w:style w:type="character" w:customStyle="1" w:styleId="cf01">
    <w:name w:val="cf01"/>
    <w:basedOn w:val="DefaultParagraphFont"/>
    <w:rsid w:val="009852C5"/>
    <w:rPr>
      <w:rFonts w:ascii="Segoe UI" w:hAnsi="Segoe UI" w:cs="Segoe UI" w:hint="default"/>
      <w:sz w:val="18"/>
      <w:szCs w:val="18"/>
    </w:rPr>
  </w:style>
  <w:style w:type="paragraph" w:styleId="Revision">
    <w:name w:val="Revision"/>
    <w:hidden/>
    <w:uiPriority w:val="99"/>
    <w:semiHidden/>
    <w:rsid w:val="00971821"/>
    <w:pPr>
      <w:spacing w:before="0"/>
    </w:pPr>
  </w:style>
  <w:style w:type="character" w:styleId="Mention">
    <w:name w:val="Mention"/>
    <w:basedOn w:val="DefaultParagraphFont"/>
    <w:uiPriority w:val="99"/>
    <w:unhideWhenUsed/>
    <w:rPr>
      <w:color w:val="2B579A"/>
      <w:shd w:val="clear" w:color="auto" w:fill="E6E6E6"/>
    </w:rPr>
  </w:style>
  <w:style w:type="paragraph" w:customStyle="1" w:styleId="paragraph">
    <w:name w:val="paragraph"/>
    <w:basedOn w:val="Normal"/>
    <w:rsid w:val="00F57848"/>
    <w:pPr>
      <w:spacing w:before="100" w:beforeAutospacing="1" w:after="100" w:afterAutospacing="1"/>
    </w:pPr>
    <w:rPr>
      <w:rFonts w:ascii="Calibri" w:hAnsi="Calibri" w:cs="Calibri"/>
      <w:color w:val="auto"/>
      <w:sz w:val="22"/>
      <w:szCs w:val="22"/>
      <w:lang w:eastAsia="en-GB"/>
    </w:rPr>
  </w:style>
  <w:style w:type="character" w:customStyle="1" w:styleId="normaltextrun">
    <w:name w:val="normaltextrun"/>
    <w:basedOn w:val="DefaultParagraphFont"/>
    <w:rsid w:val="00F57848"/>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2138138">
      <w:bodyDiv w:val="1"/>
      <w:marLeft w:val="0"/>
      <w:marRight w:val="0"/>
      <w:marTop w:val="0"/>
      <w:marBottom w:val="0"/>
      <w:divBdr>
        <w:top w:val="none" w:sz="0" w:space="0" w:color="auto"/>
        <w:left w:val="none" w:sz="0" w:space="0" w:color="auto"/>
        <w:bottom w:val="none" w:sz="0" w:space="0" w:color="auto"/>
        <w:right w:val="none" w:sz="0" w:space="0" w:color="auto"/>
      </w:divBdr>
    </w:div>
    <w:div w:id="270548965">
      <w:bodyDiv w:val="1"/>
      <w:marLeft w:val="0"/>
      <w:marRight w:val="0"/>
      <w:marTop w:val="0"/>
      <w:marBottom w:val="0"/>
      <w:divBdr>
        <w:top w:val="none" w:sz="0" w:space="0" w:color="auto"/>
        <w:left w:val="none" w:sz="0" w:space="0" w:color="auto"/>
        <w:bottom w:val="none" w:sz="0" w:space="0" w:color="auto"/>
        <w:right w:val="none" w:sz="0" w:space="0" w:color="auto"/>
      </w:divBdr>
    </w:div>
    <w:div w:id="498348495">
      <w:bodyDiv w:val="1"/>
      <w:marLeft w:val="0"/>
      <w:marRight w:val="0"/>
      <w:marTop w:val="0"/>
      <w:marBottom w:val="0"/>
      <w:divBdr>
        <w:top w:val="none" w:sz="0" w:space="0" w:color="auto"/>
        <w:left w:val="none" w:sz="0" w:space="0" w:color="auto"/>
        <w:bottom w:val="none" w:sz="0" w:space="0" w:color="auto"/>
        <w:right w:val="none" w:sz="0" w:space="0" w:color="auto"/>
      </w:divBdr>
    </w:div>
    <w:div w:id="938678964">
      <w:bodyDiv w:val="1"/>
      <w:marLeft w:val="0"/>
      <w:marRight w:val="0"/>
      <w:marTop w:val="0"/>
      <w:marBottom w:val="0"/>
      <w:divBdr>
        <w:top w:val="none" w:sz="0" w:space="0" w:color="auto"/>
        <w:left w:val="none" w:sz="0" w:space="0" w:color="auto"/>
        <w:bottom w:val="none" w:sz="0" w:space="0" w:color="auto"/>
        <w:right w:val="none" w:sz="0" w:space="0" w:color="auto"/>
      </w:divBdr>
    </w:div>
    <w:div w:id="1041248968">
      <w:bodyDiv w:val="1"/>
      <w:marLeft w:val="0"/>
      <w:marRight w:val="0"/>
      <w:marTop w:val="0"/>
      <w:marBottom w:val="0"/>
      <w:divBdr>
        <w:top w:val="none" w:sz="0" w:space="0" w:color="auto"/>
        <w:left w:val="none" w:sz="0" w:space="0" w:color="auto"/>
        <w:bottom w:val="none" w:sz="0" w:space="0" w:color="auto"/>
        <w:right w:val="none" w:sz="0" w:space="0" w:color="auto"/>
      </w:divBdr>
    </w:div>
    <w:div w:id="1476986590">
      <w:bodyDiv w:val="1"/>
      <w:marLeft w:val="0"/>
      <w:marRight w:val="0"/>
      <w:marTop w:val="0"/>
      <w:marBottom w:val="0"/>
      <w:divBdr>
        <w:top w:val="none" w:sz="0" w:space="0" w:color="auto"/>
        <w:left w:val="none" w:sz="0" w:space="0" w:color="auto"/>
        <w:bottom w:val="none" w:sz="0" w:space="0" w:color="auto"/>
        <w:right w:val="none" w:sz="0" w:space="0" w:color="auto"/>
      </w:divBdr>
    </w:div>
    <w:div w:id="20733827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emf"/><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nestpensions.org.uk/schemeweb/nest.html" TargetMode="Externa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nestpensions.org.uk/schemeweb/nest.html"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EC3E0B3569E4553A972AE326059DD1F"/>
        <w:category>
          <w:name w:val="General"/>
          <w:gallery w:val="placeholder"/>
        </w:category>
        <w:types>
          <w:type w:val="bbPlcHdr"/>
        </w:types>
        <w:behaviors>
          <w:behavior w:val="content"/>
        </w:behaviors>
        <w:guid w:val="{2D5FE67B-6E88-46AF-AB68-DB6A0043AEA2}"/>
      </w:docPartPr>
      <w:docPartBody>
        <w:p w:rsidR="00E32465" w:rsidRDefault="00E32465">
          <w:pPr>
            <w:pStyle w:val="FEC3E0B3569E4553A972AE326059DD1F"/>
          </w:pPr>
          <w:r w:rsidRPr="00D279CC">
            <w:rPr>
              <w:rStyle w:val="PlaceholderText"/>
            </w:rPr>
            <w:t>Click or tap here to enter text.</w:t>
          </w:r>
        </w:p>
      </w:docPartBody>
    </w:docPart>
    <w:docPart>
      <w:docPartPr>
        <w:name w:val="9A11E8EE7E924672BACAA72405C35B5A"/>
        <w:category>
          <w:name w:val="General"/>
          <w:gallery w:val="placeholder"/>
        </w:category>
        <w:types>
          <w:type w:val="bbPlcHdr"/>
        </w:types>
        <w:behaviors>
          <w:behavior w:val="content"/>
        </w:behaviors>
        <w:guid w:val="{DF679F02-056E-4448-823A-1DDDA3A8B656}"/>
      </w:docPartPr>
      <w:docPartBody>
        <w:p w:rsidR="00E32465" w:rsidRDefault="00E32465">
          <w:pPr>
            <w:pStyle w:val="9A11E8EE7E924672BACAA72405C35B5A"/>
          </w:pPr>
          <w:r w:rsidRPr="00D279CC">
            <w:rPr>
              <w:rStyle w:val="PlaceholderText"/>
            </w:rPr>
            <w:t>Click or tap here to enter text.</w:t>
          </w:r>
        </w:p>
      </w:docPartBody>
    </w:docPart>
    <w:docPart>
      <w:docPartPr>
        <w:name w:val="6F2D5D6F1EF04FE3B2A3E004C52211FA"/>
        <w:category>
          <w:name w:val="General"/>
          <w:gallery w:val="placeholder"/>
        </w:category>
        <w:types>
          <w:type w:val="bbPlcHdr"/>
        </w:types>
        <w:behaviors>
          <w:behavior w:val="content"/>
        </w:behaviors>
        <w:guid w:val="{D2022229-FE2E-4CFA-85CC-002F7CC8904F}"/>
      </w:docPartPr>
      <w:docPartBody>
        <w:p w:rsidR="00BD0659" w:rsidRDefault="006E5410" w:rsidP="006E5410">
          <w:pPr>
            <w:pStyle w:val="6F2D5D6F1EF04FE3B2A3E004C52211FA"/>
          </w:pPr>
          <w:r w:rsidRPr="00D279CC">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none)">
    <w:altName w:val="Times New Roman"/>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ystem">
    <w:panose1 w:val="00000000000000000000"/>
    <w:charset w:val="00"/>
    <w:family w:val="swiss"/>
    <w:notTrueType/>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32465"/>
    <w:rsid w:val="00034080"/>
    <w:rsid w:val="00044B69"/>
    <w:rsid w:val="000836BC"/>
    <w:rsid w:val="000917E8"/>
    <w:rsid w:val="000A6FF9"/>
    <w:rsid w:val="00184FC0"/>
    <w:rsid w:val="00195E53"/>
    <w:rsid w:val="00303F73"/>
    <w:rsid w:val="003659A2"/>
    <w:rsid w:val="003946C3"/>
    <w:rsid w:val="00410C86"/>
    <w:rsid w:val="00416599"/>
    <w:rsid w:val="005064B8"/>
    <w:rsid w:val="0055375F"/>
    <w:rsid w:val="005C3D70"/>
    <w:rsid w:val="00603096"/>
    <w:rsid w:val="0067426C"/>
    <w:rsid w:val="006A2968"/>
    <w:rsid w:val="006E5410"/>
    <w:rsid w:val="007B6F94"/>
    <w:rsid w:val="007C69AD"/>
    <w:rsid w:val="007D18DE"/>
    <w:rsid w:val="008321DC"/>
    <w:rsid w:val="00861AC7"/>
    <w:rsid w:val="008B6265"/>
    <w:rsid w:val="00933628"/>
    <w:rsid w:val="00A100E6"/>
    <w:rsid w:val="00A207BB"/>
    <w:rsid w:val="00B23F13"/>
    <w:rsid w:val="00B322F9"/>
    <w:rsid w:val="00B85717"/>
    <w:rsid w:val="00B85EAB"/>
    <w:rsid w:val="00BD0659"/>
    <w:rsid w:val="00C01EA2"/>
    <w:rsid w:val="00C32579"/>
    <w:rsid w:val="00C52D2E"/>
    <w:rsid w:val="00CA55B1"/>
    <w:rsid w:val="00CA6D1D"/>
    <w:rsid w:val="00CC1D7A"/>
    <w:rsid w:val="00D2366C"/>
    <w:rsid w:val="00D46D67"/>
    <w:rsid w:val="00D512F3"/>
    <w:rsid w:val="00DA08D0"/>
    <w:rsid w:val="00E10E4A"/>
    <w:rsid w:val="00E25228"/>
    <w:rsid w:val="00E32465"/>
    <w:rsid w:val="00E96341"/>
    <w:rsid w:val="00EE232E"/>
    <w:rsid w:val="00F15A98"/>
    <w:rsid w:val="00F94D4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GB" w:eastAsia="en-GB"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FEC3E0B3569E4553A972AE326059DD1F">
    <w:name w:val="FEC3E0B3569E4553A972AE326059DD1F"/>
  </w:style>
  <w:style w:type="paragraph" w:customStyle="1" w:styleId="9A11E8EE7E924672BACAA72405C35B5A">
    <w:name w:val="9A11E8EE7E924672BACAA72405C35B5A"/>
  </w:style>
  <w:style w:type="paragraph" w:customStyle="1" w:styleId="6F2D5D6F1EF04FE3B2A3E004C52211FA">
    <w:name w:val="6F2D5D6F1EF04FE3B2A3E004C52211FA"/>
    <w:rsid w:val="006E541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Nest">
      <a:dk1>
        <a:srgbClr val="3C3C3C"/>
      </a:dk1>
      <a:lt1>
        <a:srgbClr val="FFFFFF"/>
      </a:lt1>
      <a:dk2>
        <a:srgbClr val="FF8200"/>
      </a:dk2>
      <a:lt2>
        <a:srgbClr val="E6E3D9"/>
      </a:lt2>
      <a:accent1>
        <a:srgbClr val="00A0A4"/>
      </a:accent1>
      <a:accent2>
        <a:srgbClr val="00515F"/>
      </a:accent2>
      <a:accent3>
        <a:srgbClr val="C8DCFA"/>
      </a:accent3>
      <a:accent4>
        <a:srgbClr val="FF7882"/>
      </a:accent4>
      <a:accent5>
        <a:srgbClr val="792A86"/>
      </a:accent5>
      <a:accent6>
        <a:srgbClr val="E71F69"/>
      </a:accent6>
      <a:hlink>
        <a:srgbClr val="005EA5"/>
      </a:hlink>
      <a:folHlink>
        <a:srgbClr val="005EA5"/>
      </a:folHlink>
    </a:clrScheme>
    <a:fontScheme name="Nest (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29ff4300-d6b9-4a57-b3ce-a8129b7e1b5f" ContentTypeId="0x0101" PreviousValue="fals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2911f059-9837-4af0-b3f4-3d9811d47245" xsi:nil="true"/>
    <lcf76f155ced4ddcb4097134ff3c332f xmlns="80ef96b2-0181-4efb-a38e-e07c10105938">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EC6F5BAEA4A1D74F95B4659E5E93D0BC" ma:contentTypeVersion="18" ma:contentTypeDescription="Create a new document." ma:contentTypeScope="" ma:versionID="3c7b9ecb6802ea6fb260827d86dbcceb">
  <xsd:schema xmlns:xsd="http://www.w3.org/2001/XMLSchema" xmlns:xs="http://www.w3.org/2001/XMLSchema" xmlns:p="http://schemas.microsoft.com/office/2006/metadata/properties" xmlns:ns2="2911f059-9837-4af0-b3f4-3d9811d47245" xmlns:ns3="80ef96b2-0181-4efb-a38e-e07c10105938" xmlns:ns4="97688e06-1974-4ae9-a2e9-a16c81b534e3" targetNamespace="http://schemas.microsoft.com/office/2006/metadata/properties" ma:root="true" ma:fieldsID="6cf28fb1073b84f58c0069aaab217dfd" ns2:_="" ns3:_="" ns4:_="">
    <xsd:import namespace="2911f059-9837-4af0-b3f4-3d9811d47245"/>
    <xsd:import namespace="80ef96b2-0181-4efb-a38e-e07c10105938"/>
    <xsd:import namespace="97688e06-1974-4ae9-a2e9-a16c81b534e3"/>
    <xsd:element name="properties">
      <xsd:complexType>
        <xsd:sequence>
          <xsd:element name="documentManagement">
            <xsd:complexType>
              <xsd:all>
                <xsd:element ref="ns2:TaxCatchAll" minOccurs="0"/>
                <xsd:element ref="ns2:TaxCatchAllLabel" minOccurs="0"/>
                <xsd:element ref="ns3:MediaLengthInSeconds" minOccurs="0"/>
                <xsd:element ref="ns3:MediaServiceAutoKeyPoints" minOccurs="0"/>
                <xsd:element ref="ns3:MediaServiceKeyPoints" minOccurs="0"/>
                <xsd:element ref="ns3:lcf76f155ced4ddcb4097134ff3c332f" minOccurs="0"/>
                <xsd:element ref="ns3:MediaServiceFastMetadata" minOccurs="0"/>
                <xsd:element ref="ns3:MediaServiceOCR" minOccurs="0"/>
                <xsd:element ref="ns3:MediaServiceGenerationTime" minOccurs="0"/>
                <xsd:element ref="ns3:MediaServiceEventHashCode" minOccurs="0"/>
                <xsd:element ref="ns4:SharedWithUsers" minOccurs="0"/>
                <xsd:element ref="ns4:SharedWithDetails" minOccurs="0"/>
                <xsd:element ref="ns3:MediaServiceObjectDetectorVersions" minOccurs="0"/>
                <xsd:element ref="ns3:MediaServiceLocation" minOccurs="0"/>
                <xsd:element ref="ns3:MediaServiceSearchProperties" minOccurs="0"/>
                <xsd:element ref="ns3:MediaServiceBillingMetadata" minOccurs="0"/>
                <xsd:element ref="ns3:MediaServiceMetadata"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11f059-9837-4af0-b3f4-3d9811d47245"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17b60d1b-360b-4fbf-8db3-1153e89b124a}" ma:internalName="TaxCatchAll" ma:showField="CatchAllData" ma:web="97688e06-1974-4ae9-a2e9-a16c81b534e3">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17b60d1b-360b-4fbf-8db3-1153e89b124a}" ma:internalName="TaxCatchAllLabel" ma:readOnly="true" ma:showField="CatchAllDataLabel" ma:web="97688e06-1974-4ae9-a2e9-a16c81b534e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0ef96b2-0181-4efb-a38e-e07c10105938" elementFormDefault="qualified">
    <xsd:import namespace="http://schemas.microsoft.com/office/2006/documentManagement/types"/>
    <xsd:import namespace="http://schemas.microsoft.com/office/infopath/2007/PartnerControls"/>
    <xsd:element name="MediaLengthInSeconds" ma:index="10" nillable="true" ma:displayName="MediaLengthInSeconds" ma:hidden="true" ma:internalName="MediaLengthInSeconds" ma:readOnly="true">
      <xsd:simpleType>
        <xsd:restriction base="dms:Unknown"/>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9ff4300-d6b9-4a57-b3ce-a8129b7e1b5f" ma:termSetId="09814cd3-568e-fe90-9814-8d621ff8fb84" ma:anchorId="fba54fb3-c3e1-fe81-a776-ca4b69148c4d" ma:open="true" ma:isKeyword="false">
      <xsd:complexType>
        <xsd:sequence>
          <xsd:element ref="pc:Terms" minOccurs="0" maxOccurs="1"/>
        </xsd:sequence>
      </xsd:complexType>
    </xsd:element>
    <xsd:element name="MediaServiceFastMetadata" ma:index="15" nillable="true" ma:displayName="MediaServiceFastMetadata" ma:hidden="true" ma:internalName="MediaServiceFastMetadata" ma:readOnly="true">
      <xsd:simpleType>
        <xsd:restriction base="dms:Note"/>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MediaServiceLocation" ma:index="22" nillable="true" ma:displayName="Location" ma:description="" ma:indexed="true" ma:internalName="MediaServiceLocation"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element name="MediaServiceMetadata" ma:index="25" nillable="true" ma:displayName="MediaServiceMetadata" ma:hidden="true" ma:internalName="MediaServiceMetadata" ma:readOnly="true">
      <xsd:simpleType>
        <xsd:restriction base="dms:Note"/>
      </xsd:simpleType>
    </xsd:element>
    <xsd:element name="MediaServiceDateTaken" ma:index="2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7688e06-1974-4ae9-a2e9-a16c81b534e3"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D23908-3D7D-455E-9D4B-671121887E95}">
  <ds:schemaRefs>
    <ds:schemaRef ds:uri="Microsoft.SharePoint.Taxonomy.ContentTypeSync"/>
  </ds:schemaRefs>
</ds:datastoreItem>
</file>

<file path=customXml/itemProps2.xml><?xml version="1.0" encoding="utf-8"?>
<ds:datastoreItem xmlns:ds="http://schemas.openxmlformats.org/officeDocument/2006/customXml" ds:itemID="{3F0C340F-6EEE-48D8-B86B-C7751369FA27}">
  <ds:schemaRefs>
    <ds:schemaRef ds:uri="http://schemas.openxmlformats.org/officeDocument/2006/bibliography"/>
  </ds:schemaRefs>
</ds:datastoreItem>
</file>

<file path=customXml/itemProps3.xml><?xml version="1.0" encoding="utf-8"?>
<ds:datastoreItem xmlns:ds="http://schemas.openxmlformats.org/officeDocument/2006/customXml" ds:itemID="{3076F70C-0BE1-413D-9863-5043231598C7}">
  <ds:schemaRefs>
    <ds:schemaRef ds:uri="http://schemas.microsoft.com/office/2006/metadata/properties"/>
    <ds:schemaRef ds:uri="http://schemas.microsoft.com/office/infopath/2007/PartnerControls"/>
    <ds:schemaRef ds:uri="2911f059-9837-4af0-b3f4-3d9811d47245"/>
    <ds:schemaRef ds:uri="80ef96b2-0181-4efb-a38e-e07c10105938"/>
  </ds:schemaRefs>
</ds:datastoreItem>
</file>

<file path=customXml/itemProps4.xml><?xml version="1.0" encoding="utf-8"?>
<ds:datastoreItem xmlns:ds="http://schemas.openxmlformats.org/officeDocument/2006/customXml" ds:itemID="{51584218-C66A-4F3D-9E94-4EA25499A39C}">
  <ds:schemaRefs>
    <ds:schemaRef ds:uri="http://schemas.microsoft.com/sharepoint/v3/contenttype/forms"/>
  </ds:schemaRefs>
</ds:datastoreItem>
</file>

<file path=customXml/itemProps5.xml><?xml version="1.0" encoding="utf-8"?>
<ds:datastoreItem xmlns:ds="http://schemas.openxmlformats.org/officeDocument/2006/customXml" ds:itemID="{A63FB3CB-B5D4-4C43-B46B-4007273D18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11f059-9837-4af0-b3f4-3d9811d47245"/>
    <ds:schemaRef ds:uri="80ef96b2-0181-4efb-a38e-e07c10105938"/>
    <ds:schemaRef ds:uri="97688e06-1974-4ae9-a2e9-a16c81b53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44d755e-ad32-4fd1-9937-ecdb21254c0c}" enabled="1" method="Privileged" siteId="{0a72f032-1d09-457e-ba02-e565695486cf}" removed="0"/>
</clbl:labelList>
</file>

<file path=docProps/app.xml><?xml version="1.0" encoding="utf-8"?>
<Properties xmlns="http://schemas.openxmlformats.org/officeDocument/2006/extended-properties" xmlns:vt="http://schemas.openxmlformats.org/officeDocument/2006/docPropsVTypes">
  <Template>Normal</Template>
  <TotalTime>0</TotalTime>
  <Pages>4</Pages>
  <Words>1520</Words>
  <Characters>8669</Characters>
  <Application>Microsoft Office Word</Application>
  <DocSecurity>0</DocSecurity>
  <Lines>72</Lines>
  <Paragraphs>20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10169</CharactersWithSpaces>
  <SharedDoc>false</SharedDoc>
  <HLinks>
    <vt:vector size="6" baseType="variant">
      <vt:variant>
        <vt:i4>3932281</vt:i4>
      </vt:variant>
      <vt:variant>
        <vt:i4>0</vt:i4>
      </vt:variant>
      <vt:variant>
        <vt:i4>0</vt:i4>
      </vt:variant>
      <vt:variant>
        <vt:i4>5</vt:i4>
      </vt:variant>
      <vt:variant>
        <vt:lpwstr>https://www.nestpensions.org.uk/schemeweb/nest.html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Di Paola, Mia</dc:creator>
  <cp:keywords/>
  <dc:description/>
  <cp:lastModifiedBy>Michelle Papayannakos</cp:lastModifiedBy>
  <cp:revision>2</cp:revision>
  <cp:lastPrinted>2025-02-11T14:55:00Z</cp:lastPrinted>
  <dcterms:created xsi:type="dcterms:W3CDTF">2026-07-23T14:48:00Z</dcterms:created>
  <dcterms:modified xsi:type="dcterms:W3CDTF">2026-07-23T14:48:00Z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1.00</vt:lpwstr>
  </property>
  <property fmtid="{D5CDD505-2E9C-101B-9397-08002B2CF9AE}" pid="3" name="Date Published">
    <vt:lpwstr>05.02.2019</vt:lpwstr>
  </property>
  <property fmtid="{D5CDD505-2E9C-101B-9397-08002B2CF9AE}" pid="4" name="MSIP_Label_644d755e-ad32-4fd1-9937-ecdb21254c0c_Enabled">
    <vt:lpwstr>True</vt:lpwstr>
  </property>
  <property fmtid="{D5CDD505-2E9C-101B-9397-08002B2CF9AE}" pid="5" name="MSIP_Label_644d755e-ad32-4fd1-9937-ecdb21254c0c_SiteId">
    <vt:lpwstr>0a72f032-1d09-457e-ba02-e565695486cf</vt:lpwstr>
  </property>
  <property fmtid="{D5CDD505-2E9C-101B-9397-08002B2CF9AE}" pid="6" name="MSIP_Label_644d755e-ad32-4fd1-9937-ecdb21254c0c_SetDate">
    <vt:lpwstr>2019-02-05T12:17:49.5607947Z</vt:lpwstr>
  </property>
  <property fmtid="{D5CDD505-2E9C-101B-9397-08002B2CF9AE}" pid="7" name="MSIP_Label_644d755e-ad32-4fd1-9937-ecdb21254c0c_Name">
    <vt:lpwstr>NEST Internal</vt:lpwstr>
  </property>
  <property fmtid="{D5CDD505-2E9C-101B-9397-08002B2CF9AE}" pid="8" name="MSIP_Label_644d755e-ad32-4fd1-9937-ecdb21254c0c_Extended_MSFT_Method">
    <vt:lpwstr>Automatic</vt:lpwstr>
  </property>
  <property fmtid="{D5CDD505-2E9C-101B-9397-08002B2CF9AE}" pid="9" name="NEST Classification">
    <vt:lpwstr>NEST Internal</vt:lpwstr>
  </property>
  <property fmtid="{D5CDD505-2E9C-101B-9397-08002B2CF9AE}" pid="10" name="ContentTypeId">
    <vt:lpwstr>0x010100EC6F5BAEA4A1D74F95B4659E5E93D0BC</vt:lpwstr>
  </property>
  <property fmtid="{D5CDD505-2E9C-101B-9397-08002B2CF9AE}" pid="11" name="docLang">
    <vt:lpwstr>en</vt:lpwstr>
  </property>
  <property fmtid="{D5CDD505-2E9C-101B-9397-08002B2CF9AE}" pid="12" name="MediaServiceImageTags">
    <vt:lpwstr/>
  </property>
</Properties>
</file>